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4" r:id="rId19"/>
  </p:sldIdLst>
  <p:sldSz cx="18288000" cy="10287000"/>
  <p:notesSz cx="6858000" cy="9144000"/>
  <p:embeddedFontLst>
    <p:embeddedFont>
      <p:font typeface="Be Vietnam Ultra-Bold" panose="020B0604020202020204" charset="0"/>
      <p:regular r:id="rId20"/>
    </p:embeddedFont>
    <p:embeddedFont>
      <p:font typeface="Calibri" panose="020F0502020204030204" pitchFamily="34" charset="0"/>
      <p:regular r:id="rId21"/>
      <p:bold r:id="rId22"/>
      <p:italic r:id="rId23"/>
      <p:boldItalic r:id="rId24"/>
    </p:embeddedFont>
    <p:embeddedFont>
      <p:font typeface="Canva Sans" panose="020B0604020202020204" charset="0"/>
      <p:regular r:id="rId25"/>
    </p:embeddedFont>
    <p:embeddedFont>
      <p:font typeface="Canva Sans Bold" panose="020B0604020202020204" charset="0"/>
      <p:regular r:id="rId26"/>
    </p:embeddedFont>
    <p:embeddedFont>
      <p:font typeface="IBM Plex Sans" panose="020B0604020202020204" charset="0"/>
      <p:regular r:id="rId27"/>
    </p:embeddedFont>
    <p:embeddedFont>
      <p:font typeface="IBM Plex Sans Bold" panose="020B0604020202020204" charset="0"/>
      <p:regular r:id="rId28"/>
    </p:embeddedFont>
    <p:embeddedFont>
      <p:font typeface="Montserrat" panose="020B0604020202020204" charset="0"/>
      <p:regular r:id="rId29"/>
    </p:embeddedFont>
    <p:embeddedFont>
      <p:font typeface="Montserrat Bold"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24" d="100"/>
          <a:sy n="24" d="100"/>
        </p:scale>
        <p:origin x="2016" y="8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26" Type="http://schemas.openxmlformats.org/officeDocument/2006/relationships/image" Target="../media/image42.png"/><Relationship Id="rId21" Type="http://schemas.openxmlformats.org/officeDocument/2006/relationships/image" Target="../media/image37.svg"/><Relationship Id="rId42" Type="http://schemas.openxmlformats.org/officeDocument/2006/relationships/image" Target="../media/image58.png"/><Relationship Id="rId47" Type="http://schemas.openxmlformats.org/officeDocument/2006/relationships/image" Target="../media/image63.svg"/><Relationship Id="rId63" Type="http://schemas.openxmlformats.org/officeDocument/2006/relationships/image" Target="../media/image79.svg"/><Relationship Id="rId68" Type="http://schemas.openxmlformats.org/officeDocument/2006/relationships/image" Target="../media/image84.png"/><Relationship Id="rId84" Type="http://schemas.openxmlformats.org/officeDocument/2006/relationships/image" Target="../media/image100.png"/><Relationship Id="rId89" Type="http://schemas.openxmlformats.org/officeDocument/2006/relationships/image" Target="../media/image105.svg"/><Relationship Id="rId16" Type="http://schemas.openxmlformats.org/officeDocument/2006/relationships/image" Target="../media/image32.png"/><Relationship Id="rId107" Type="http://schemas.openxmlformats.org/officeDocument/2006/relationships/image" Target="../media/image123.svg"/><Relationship Id="rId11" Type="http://schemas.openxmlformats.org/officeDocument/2006/relationships/image" Target="../media/image27.svg"/><Relationship Id="rId32" Type="http://schemas.openxmlformats.org/officeDocument/2006/relationships/image" Target="../media/image48.png"/><Relationship Id="rId37" Type="http://schemas.openxmlformats.org/officeDocument/2006/relationships/image" Target="../media/image53.svg"/><Relationship Id="rId53" Type="http://schemas.openxmlformats.org/officeDocument/2006/relationships/image" Target="../media/image69.svg"/><Relationship Id="rId58" Type="http://schemas.openxmlformats.org/officeDocument/2006/relationships/image" Target="../media/image74.png"/><Relationship Id="rId74" Type="http://schemas.openxmlformats.org/officeDocument/2006/relationships/image" Target="../media/image90.png"/><Relationship Id="rId79" Type="http://schemas.openxmlformats.org/officeDocument/2006/relationships/image" Target="../media/image95.svg"/><Relationship Id="rId102" Type="http://schemas.openxmlformats.org/officeDocument/2006/relationships/image" Target="../media/image118.png"/><Relationship Id="rId5" Type="http://schemas.openxmlformats.org/officeDocument/2006/relationships/image" Target="../media/image21.svg"/><Relationship Id="rId90" Type="http://schemas.openxmlformats.org/officeDocument/2006/relationships/image" Target="../media/image106.png"/><Relationship Id="rId95" Type="http://schemas.openxmlformats.org/officeDocument/2006/relationships/image" Target="../media/image111.svg"/><Relationship Id="rId22" Type="http://schemas.openxmlformats.org/officeDocument/2006/relationships/image" Target="../media/image38.png"/><Relationship Id="rId27" Type="http://schemas.openxmlformats.org/officeDocument/2006/relationships/image" Target="../media/image43.svg"/><Relationship Id="rId43" Type="http://schemas.openxmlformats.org/officeDocument/2006/relationships/image" Target="../media/image59.svg"/><Relationship Id="rId48" Type="http://schemas.openxmlformats.org/officeDocument/2006/relationships/image" Target="../media/image64.png"/><Relationship Id="rId64" Type="http://schemas.openxmlformats.org/officeDocument/2006/relationships/image" Target="../media/image80.png"/><Relationship Id="rId69" Type="http://schemas.openxmlformats.org/officeDocument/2006/relationships/image" Target="../media/image85.svg"/><Relationship Id="rId80" Type="http://schemas.openxmlformats.org/officeDocument/2006/relationships/image" Target="../media/image96.png"/><Relationship Id="rId85" Type="http://schemas.openxmlformats.org/officeDocument/2006/relationships/image" Target="../media/image101.svg"/><Relationship Id="rId12" Type="http://schemas.openxmlformats.org/officeDocument/2006/relationships/image" Target="../media/image28.png"/><Relationship Id="rId17" Type="http://schemas.openxmlformats.org/officeDocument/2006/relationships/image" Target="../media/image33.svg"/><Relationship Id="rId33" Type="http://schemas.openxmlformats.org/officeDocument/2006/relationships/image" Target="../media/image49.svg"/><Relationship Id="rId38" Type="http://schemas.openxmlformats.org/officeDocument/2006/relationships/image" Target="../media/image54.png"/><Relationship Id="rId59" Type="http://schemas.openxmlformats.org/officeDocument/2006/relationships/image" Target="../media/image75.svg"/><Relationship Id="rId103" Type="http://schemas.openxmlformats.org/officeDocument/2006/relationships/image" Target="../media/image119.svg"/><Relationship Id="rId20" Type="http://schemas.openxmlformats.org/officeDocument/2006/relationships/image" Target="../media/image36.png"/><Relationship Id="rId41" Type="http://schemas.openxmlformats.org/officeDocument/2006/relationships/image" Target="../media/image57.svg"/><Relationship Id="rId54" Type="http://schemas.openxmlformats.org/officeDocument/2006/relationships/image" Target="../media/image70.png"/><Relationship Id="rId62" Type="http://schemas.openxmlformats.org/officeDocument/2006/relationships/image" Target="../media/image78.png"/><Relationship Id="rId70" Type="http://schemas.openxmlformats.org/officeDocument/2006/relationships/image" Target="../media/image86.png"/><Relationship Id="rId75" Type="http://schemas.openxmlformats.org/officeDocument/2006/relationships/image" Target="../media/image91.svg"/><Relationship Id="rId83" Type="http://schemas.openxmlformats.org/officeDocument/2006/relationships/image" Target="../media/image99.svg"/><Relationship Id="rId88" Type="http://schemas.openxmlformats.org/officeDocument/2006/relationships/image" Target="../media/image104.png"/><Relationship Id="rId91" Type="http://schemas.openxmlformats.org/officeDocument/2006/relationships/image" Target="../media/image107.svg"/><Relationship Id="rId96" Type="http://schemas.openxmlformats.org/officeDocument/2006/relationships/image" Target="../media/image112.png"/><Relationship Id="rId1" Type="http://schemas.openxmlformats.org/officeDocument/2006/relationships/slideLayout" Target="../slideLayouts/slideLayout7.xml"/><Relationship Id="rId6" Type="http://schemas.openxmlformats.org/officeDocument/2006/relationships/image" Target="../media/image22.png"/><Relationship Id="rId15" Type="http://schemas.openxmlformats.org/officeDocument/2006/relationships/image" Target="../media/image31.svg"/><Relationship Id="rId23" Type="http://schemas.openxmlformats.org/officeDocument/2006/relationships/image" Target="../media/image39.svg"/><Relationship Id="rId28" Type="http://schemas.openxmlformats.org/officeDocument/2006/relationships/image" Target="../media/image44.png"/><Relationship Id="rId36" Type="http://schemas.openxmlformats.org/officeDocument/2006/relationships/image" Target="../media/image52.png"/><Relationship Id="rId49" Type="http://schemas.openxmlformats.org/officeDocument/2006/relationships/image" Target="../media/image65.svg"/><Relationship Id="rId57" Type="http://schemas.openxmlformats.org/officeDocument/2006/relationships/image" Target="../media/image73.svg"/><Relationship Id="rId106" Type="http://schemas.openxmlformats.org/officeDocument/2006/relationships/image" Target="../media/image122.png"/><Relationship Id="rId10" Type="http://schemas.openxmlformats.org/officeDocument/2006/relationships/image" Target="../media/image26.png"/><Relationship Id="rId31" Type="http://schemas.openxmlformats.org/officeDocument/2006/relationships/image" Target="../media/image47.svg"/><Relationship Id="rId44" Type="http://schemas.openxmlformats.org/officeDocument/2006/relationships/image" Target="../media/image60.png"/><Relationship Id="rId52" Type="http://schemas.openxmlformats.org/officeDocument/2006/relationships/image" Target="../media/image68.png"/><Relationship Id="rId60" Type="http://schemas.openxmlformats.org/officeDocument/2006/relationships/image" Target="../media/image76.png"/><Relationship Id="rId65" Type="http://schemas.openxmlformats.org/officeDocument/2006/relationships/image" Target="../media/image81.svg"/><Relationship Id="rId73" Type="http://schemas.openxmlformats.org/officeDocument/2006/relationships/image" Target="../media/image89.svg"/><Relationship Id="rId78" Type="http://schemas.openxmlformats.org/officeDocument/2006/relationships/image" Target="../media/image94.png"/><Relationship Id="rId81" Type="http://schemas.openxmlformats.org/officeDocument/2006/relationships/image" Target="../media/image97.svg"/><Relationship Id="rId86" Type="http://schemas.openxmlformats.org/officeDocument/2006/relationships/image" Target="../media/image102.png"/><Relationship Id="rId94" Type="http://schemas.openxmlformats.org/officeDocument/2006/relationships/image" Target="../media/image110.png"/><Relationship Id="rId99" Type="http://schemas.openxmlformats.org/officeDocument/2006/relationships/image" Target="../media/image115.svg"/><Relationship Id="rId101" Type="http://schemas.openxmlformats.org/officeDocument/2006/relationships/image" Target="../media/image117.svg"/><Relationship Id="rId4" Type="http://schemas.openxmlformats.org/officeDocument/2006/relationships/image" Target="../media/image20.png"/><Relationship Id="rId9" Type="http://schemas.openxmlformats.org/officeDocument/2006/relationships/image" Target="../media/image25.svg"/><Relationship Id="rId13" Type="http://schemas.openxmlformats.org/officeDocument/2006/relationships/image" Target="../media/image29.svg"/><Relationship Id="rId18" Type="http://schemas.openxmlformats.org/officeDocument/2006/relationships/image" Target="../media/image34.png"/><Relationship Id="rId39" Type="http://schemas.openxmlformats.org/officeDocument/2006/relationships/image" Target="../media/image55.svg"/><Relationship Id="rId34" Type="http://schemas.openxmlformats.org/officeDocument/2006/relationships/image" Target="../media/image50.png"/><Relationship Id="rId50" Type="http://schemas.openxmlformats.org/officeDocument/2006/relationships/image" Target="../media/image66.png"/><Relationship Id="rId55" Type="http://schemas.openxmlformats.org/officeDocument/2006/relationships/image" Target="../media/image71.svg"/><Relationship Id="rId76" Type="http://schemas.openxmlformats.org/officeDocument/2006/relationships/image" Target="../media/image92.png"/><Relationship Id="rId97" Type="http://schemas.openxmlformats.org/officeDocument/2006/relationships/image" Target="../media/image113.svg"/><Relationship Id="rId104" Type="http://schemas.openxmlformats.org/officeDocument/2006/relationships/image" Target="../media/image120.png"/><Relationship Id="rId7" Type="http://schemas.openxmlformats.org/officeDocument/2006/relationships/image" Target="../media/image23.svg"/><Relationship Id="rId71" Type="http://schemas.openxmlformats.org/officeDocument/2006/relationships/image" Target="../media/image87.svg"/><Relationship Id="rId92" Type="http://schemas.openxmlformats.org/officeDocument/2006/relationships/image" Target="../media/image108.png"/><Relationship Id="rId2" Type="http://schemas.openxmlformats.org/officeDocument/2006/relationships/image" Target="../media/image18.png"/><Relationship Id="rId29" Type="http://schemas.openxmlformats.org/officeDocument/2006/relationships/image" Target="../media/image45.svg"/><Relationship Id="rId24" Type="http://schemas.openxmlformats.org/officeDocument/2006/relationships/image" Target="../media/image40.png"/><Relationship Id="rId40" Type="http://schemas.openxmlformats.org/officeDocument/2006/relationships/image" Target="../media/image56.png"/><Relationship Id="rId45" Type="http://schemas.openxmlformats.org/officeDocument/2006/relationships/image" Target="../media/image61.svg"/><Relationship Id="rId66" Type="http://schemas.openxmlformats.org/officeDocument/2006/relationships/image" Target="../media/image82.png"/><Relationship Id="rId87" Type="http://schemas.openxmlformats.org/officeDocument/2006/relationships/image" Target="../media/image103.svg"/><Relationship Id="rId61" Type="http://schemas.openxmlformats.org/officeDocument/2006/relationships/image" Target="../media/image77.svg"/><Relationship Id="rId82" Type="http://schemas.openxmlformats.org/officeDocument/2006/relationships/image" Target="../media/image98.png"/><Relationship Id="rId19" Type="http://schemas.openxmlformats.org/officeDocument/2006/relationships/image" Target="../media/image35.svg"/><Relationship Id="rId14" Type="http://schemas.openxmlformats.org/officeDocument/2006/relationships/image" Target="../media/image30.png"/><Relationship Id="rId30" Type="http://schemas.openxmlformats.org/officeDocument/2006/relationships/image" Target="../media/image46.png"/><Relationship Id="rId35" Type="http://schemas.openxmlformats.org/officeDocument/2006/relationships/image" Target="../media/image51.svg"/><Relationship Id="rId56" Type="http://schemas.openxmlformats.org/officeDocument/2006/relationships/image" Target="../media/image72.png"/><Relationship Id="rId77" Type="http://schemas.openxmlformats.org/officeDocument/2006/relationships/image" Target="../media/image93.svg"/><Relationship Id="rId100" Type="http://schemas.openxmlformats.org/officeDocument/2006/relationships/image" Target="../media/image116.png"/><Relationship Id="rId105" Type="http://schemas.openxmlformats.org/officeDocument/2006/relationships/image" Target="../media/image121.svg"/><Relationship Id="rId8" Type="http://schemas.openxmlformats.org/officeDocument/2006/relationships/image" Target="../media/image24.png"/><Relationship Id="rId51" Type="http://schemas.openxmlformats.org/officeDocument/2006/relationships/image" Target="../media/image67.svg"/><Relationship Id="rId72" Type="http://schemas.openxmlformats.org/officeDocument/2006/relationships/image" Target="../media/image88.png"/><Relationship Id="rId93" Type="http://schemas.openxmlformats.org/officeDocument/2006/relationships/image" Target="../media/image109.svg"/><Relationship Id="rId98" Type="http://schemas.openxmlformats.org/officeDocument/2006/relationships/image" Target="../media/image114.png"/><Relationship Id="rId3" Type="http://schemas.openxmlformats.org/officeDocument/2006/relationships/image" Target="../media/image19.svg"/><Relationship Id="rId25" Type="http://schemas.openxmlformats.org/officeDocument/2006/relationships/image" Target="../media/image41.svg"/><Relationship Id="rId46" Type="http://schemas.openxmlformats.org/officeDocument/2006/relationships/image" Target="../media/image62.png"/><Relationship Id="rId67" Type="http://schemas.openxmlformats.org/officeDocument/2006/relationships/image" Target="../media/image83.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rot="-2700000">
            <a:off x="4226452" y="2785792"/>
            <a:ext cx="16909587" cy="6118196"/>
          </a:xfrm>
          <a:custGeom>
            <a:avLst/>
            <a:gdLst/>
            <a:ahLst/>
            <a:cxnLst/>
            <a:rect l="l" t="t" r="r" b="b"/>
            <a:pathLst>
              <a:path w="16909587" h="6118196">
                <a:moveTo>
                  <a:pt x="0" y="0"/>
                </a:moveTo>
                <a:lnTo>
                  <a:pt x="16909587" y="0"/>
                </a:lnTo>
                <a:lnTo>
                  <a:pt x="16909587" y="6118196"/>
                </a:lnTo>
                <a:lnTo>
                  <a:pt x="0" y="6118196"/>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028700" y="2927028"/>
            <a:ext cx="11078006" cy="4291562"/>
          </a:xfrm>
          <a:prstGeom prst="rect">
            <a:avLst/>
          </a:prstGeom>
        </p:spPr>
        <p:txBody>
          <a:bodyPr lIns="0" tIns="0" rIns="0" bIns="0" rtlCol="0" anchor="t">
            <a:spAutoFit/>
          </a:bodyPr>
          <a:lstStyle/>
          <a:p>
            <a:pPr algn="l">
              <a:lnSpc>
                <a:spcPts val="11159"/>
              </a:lnSpc>
            </a:pPr>
            <a:r>
              <a:rPr lang="en-US" sz="10834" b="1">
                <a:solidFill>
                  <a:srgbClr val="F8F8F8"/>
                </a:solidFill>
                <a:latin typeface="Be Vietnam Ultra-Bold"/>
                <a:ea typeface="Be Vietnam Ultra-Bold"/>
                <a:cs typeface="Be Vietnam Ultra-Bold"/>
                <a:sym typeface="Be Vietnam Ultra-Bold"/>
              </a:rPr>
              <a:t>MODERNIZATION OF COLLEGE NETWORK </a:t>
            </a:r>
          </a:p>
        </p:txBody>
      </p:sp>
      <p:grpSp>
        <p:nvGrpSpPr>
          <p:cNvPr id="5" name="Group 5"/>
          <p:cNvGrpSpPr/>
          <p:nvPr/>
        </p:nvGrpSpPr>
        <p:grpSpPr>
          <a:xfrm>
            <a:off x="14446980" y="6295974"/>
            <a:ext cx="3673807" cy="3584061"/>
            <a:chOff x="0" y="0"/>
            <a:chExt cx="4898409" cy="4778748"/>
          </a:xfrm>
        </p:grpSpPr>
        <p:sp>
          <p:nvSpPr>
            <p:cNvPr id="6" name="TextBox 6"/>
            <p:cNvSpPr txBox="1"/>
            <p:nvPr/>
          </p:nvSpPr>
          <p:spPr>
            <a:xfrm>
              <a:off x="0" y="-19050"/>
              <a:ext cx="4898409" cy="407207"/>
            </a:xfrm>
            <a:prstGeom prst="rect">
              <a:avLst/>
            </a:prstGeom>
          </p:spPr>
          <p:txBody>
            <a:bodyPr lIns="0" tIns="0" rIns="0" bIns="0" rtlCol="0" anchor="t">
              <a:spAutoFit/>
            </a:bodyPr>
            <a:lstStyle/>
            <a:p>
              <a:pPr marL="0" lvl="0" indent="0" algn="r">
                <a:lnSpc>
                  <a:spcPts val="2492"/>
                </a:lnSpc>
                <a:spcBef>
                  <a:spcPct val="0"/>
                </a:spcBef>
              </a:pPr>
              <a:r>
                <a:rPr lang="en-US" sz="1917" b="1" u="none" spc="166">
                  <a:solidFill>
                    <a:srgbClr val="F8F8F8"/>
                  </a:solidFill>
                  <a:latin typeface="Be Vietnam Ultra-Bold"/>
                  <a:ea typeface="Be Vietnam Ultra-Bold"/>
                  <a:cs typeface="Be Vietnam Ultra-Bold"/>
                  <a:sym typeface="Be Vietnam Ultra-Bold"/>
                </a:rPr>
                <a:t>PRESENTED TO</a:t>
              </a:r>
            </a:p>
          </p:txBody>
        </p:sp>
        <p:sp>
          <p:nvSpPr>
            <p:cNvPr id="7" name="TextBox 7"/>
            <p:cNvSpPr txBox="1"/>
            <p:nvPr/>
          </p:nvSpPr>
          <p:spPr>
            <a:xfrm>
              <a:off x="0" y="445004"/>
              <a:ext cx="4898409" cy="463824"/>
            </a:xfrm>
            <a:prstGeom prst="rect">
              <a:avLst/>
            </a:prstGeom>
          </p:spPr>
          <p:txBody>
            <a:bodyPr lIns="0" tIns="0" rIns="0" bIns="0" rtlCol="0" anchor="t">
              <a:spAutoFit/>
            </a:bodyPr>
            <a:lstStyle/>
            <a:p>
              <a:pPr algn="r">
                <a:lnSpc>
                  <a:spcPts val="2928"/>
                </a:lnSpc>
              </a:pPr>
              <a:r>
                <a:rPr lang="en-US" sz="2091">
                  <a:solidFill>
                    <a:srgbClr val="F8F8F8"/>
                  </a:solidFill>
                  <a:latin typeface="IBM Plex Sans"/>
                  <a:ea typeface="IBM Plex Sans"/>
                  <a:cs typeface="IBM Plex Sans"/>
                  <a:sym typeface="IBM Plex Sans"/>
                </a:rPr>
                <a:t>     Technical Collage Gampaha</a:t>
              </a:r>
            </a:p>
          </p:txBody>
        </p:sp>
        <p:sp>
          <p:nvSpPr>
            <p:cNvPr id="8" name="TextBox 8"/>
            <p:cNvSpPr txBox="1"/>
            <p:nvPr/>
          </p:nvSpPr>
          <p:spPr>
            <a:xfrm>
              <a:off x="0" y="4314924"/>
              <a:ext cx="4898409" cy="463824"/>
            </a:xfrm>
            <a:prstGeom prst="rect">
              <a:avLst/>
            </a:prstGeom>
          </p:spPr>
          <p:txBody>
            <a:bodyPr lIns="0" tIns="0" rIns="0" bIns="0" rtlCol="0" anchor="t">
              <a:spAutoFit/>
            </a:bodyPr>
            <a:lstStyle/>
            <a:p>
              <a:pPr algn="r">
                <a:lnSpc>
                  <a:spcPts val="2928"/>
                </a:lnSpc>
              </a:pPr>
              <a:r>
                <a:rPr lang="en-US" sz="2091">
                  <a:solidFill>
                    <a:srgbClr val="F8F8F8"/>
                  </a:solidFill>
                  <a:latin typeface="IBM Plex Sans"/>
                  <a:ea typeface="IBM Plex Sans"/>
                  <a:cs typeface="IBM Plex Sans"/>
                  <a:sym typeface="IBM Plex Sans"/>
                </a:rPr>
                <a:t>09/07/2025</a:t>
              </a:r>
            </a:p>
          </p:txBody>
        </p:sp>
        <p:sp>
          <p:nvSpPr>
            <p:cNvPr id="9" name="TextBox 9"/>
            <p:cNvSpPr txBox="1"/>
            <p:nvPr/>
          </p:nvSpPr>
          <p:spPr>
            <a:xfrm>
              <a:off x="0" y="1918478"/>
              <a:ext cx="4898409" cy="407207"/>
            </a:xfrm>
            <a:prstGeom prst="rect">
              <a:avLst/>
            </a:prstGeom>
          </p:spPr>
          <p:txBody>
            <a:bodyPr lIns="0" tIns="0" rIns="0" bIns="0" rtlCol="0" anchor="t">
              <a:spAutoFit/>
            </a:bodyPr>
            <a:lstStyle/>
            <a:p>
              <a:pPr marL="0" lvl="0" indent="0" algn="r">
                <a:lnSpc>
                  <a:spcPts val="2492"/>
                </a:lnSpc>
                <a:spcBef>
                  <a:spcPct val="0"/>
                </a:spcBef>
              </a:pPr>
              <a:r>
                <a:rPr lang="en-US" sz="1917" b="1" u="none" spc="166">
                  <a:solidFill>
                    <a:srgbClr val="F8F8F8"/>
                  </a:solidFill>
                  <a:latin typeface="Be Vietnam Ultra-Bold"/>
                  <a:ea typeface="Be Vietnam Ultra-Bold"/>
                  <a:cs typeface="Be Vietnam Ultra-Bold"/>
                  <a:sym typeface="Be Vietnam Ultra-Bold"/>
                </a:rPr>
                <a:t>PRESENTED BY</a:t>
              </a:r>
            </a:p>
          </p:txBody>
        </p:sp>
        <p:sp>
          <p:nvSpPr>
            <p:cNvPr id="10" name="TextBox 10"/>
            <p:cNvSpPr txBox="1"/>
            <p:nvPr/>
          </p:nvSpPr>
          <p:spPr>
            <a:xfrm>
              <a:off x="0" y="2382531"/>
              <a:ext cx="4898409" cy="950865"/>
            </a:xfrm>
            <a:prstGeom prst="rect">
              <a:avLst/>
            </a:prstGeom>
          </p:spPr>
          <p:txBody>
            <a:bodyPr lIns="0" tIns="0" rIns="0" bIns="0" rtlCol="0" anchor="t">
              <a:spAutoFit/>
            </a:bodyPr>
            <a:lstStyle/>
            <a:p>
              <a:pPr algn="r">
                <a:lnSpc>
                  <a:spcPts val="2928"/>
                </a:lnSpc>
              </a:pPr>
              <a:r>
                <a:rPr lang="en-US" sz="2091">
                  <a:solidFill>
                    <a:srgbClr val="F8F8F8"/>
                  </a:solidFill>
                  <a:latin typeface="IBM Plex Sans"/>
                  <a:ea typeface="IBM Plex Sans"/>
                  <a:cs typeface="IBM Plex Sans"/>
                  <a:sym typeface="IBM Plex Sans"/>
                </a:rPr>
                <a:t>Crew of Networking at Net Tech Solutions</a:t>
              </a:r>
            </a:p>
          </p:txBody>
        </p:sp>
      </p:grpSp>
      <p:sp>
        <p:nvSpPr>
          <p:cNvPr id="11" name="TextBox 11"/>
          <p:cNvSpPr txBox="1"/>
          <p:nvPr/>
        </p:nvSpPr>
        <p:spPr>
          <a:xfrm>
            <a:off x="1028700" y="7477026"/>
            <a:ext cx="7417415" cy="495300"/>
          </a:xfrm>
          <a:prstGeom prst="rect">
            <a:avLst/>
          </a:prstGeom>
        </p:spPr>
        <p:txBody>
          <a:bodyPr lIns="0" tIns="0" rIns="0" bIns="0" rtlCol="0" anchor="t">
            <a:spAutoFit/>
          </a:bodyPr>
          <a:lstStyle/>
          <a:p>
            <a:pPr algn="l">
              <a:lnSpc>
                <a:spcPts val="4199"/>
              </a:lnSpc>
            </a:pPr>
            <a:r>
              <a:rPr lang="en-US" sz="2999" b="1">
                <a:solidFill>
                  <a:srgbClr val="F8F8F8"/>
                </a:solidFill>
                <a:latin typeface="IBM Plex Sans Bold"/>
                <a:ea typeface="IBM Plex Sans Bold"/>
                <a:cs typeface="IBM Plex Sans Bold"/>
                <a:sym typeface="IBM Plex Sans Bold"/>
              </a:rPr>
              <a:t>UPGRDADING THE FULL NETWORK</a:t>
            </a:r>
          </a:p>
        </p:txBody>
      </p:sp>
      <p:grpSp>
        <p:nvGrpSpPr>
          <p:cNvPr id="12" name="Group 12"/>
          <p:cNvGrpSpPr/>
          <p:nvPr/>
        </p:nvGrpSpPr>
        <p:grpSpPr>
          <a:xfrm>
            <a:off x="1028700" y="1028700"/>
            <a:ext cx="3903162" cy="489363"/>
            <a:chOff x="0" y="0"/>
            <a:chExt cx="5204217" cy="652485"/>
          </a:xfrm>
        </p:grpSpPr>
        <p:sp>
          <p:nvSpPr>
            <p:cNvPr id="13" name="TextBox 13"/>
            <p:cNvSpPr txBox="1"/>
            <p:nvPr/>
          </p:nvSpPr>
          <p:spPr>
            <a:xfrm>
              <a:off x="877820" y="65066"/>
              <a:ext cx="4326396" cy="484253"/>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Net-Tech Solutions</a:t>
              </a:r>
            </a:p>
          </p:txBody>
        </p:sp>
        <p:sp>
          <p:nvSpPr>
            <p:cNvPr id="14" name="Freeform 14"/>
            <p:cNvSpPr/>
            <p:nvPr/>
          </p:nvSpPr>
          <p:spPr>
            <a:xfrm>
              <a:off x="0" y="0"/>
              <a:ext cx="633503" cy="652485"/>
            </a:xfrm>
            <a:custGeom>
              <a:avLst/>
              <a:gdLst/>
              <a:ahLst/>
              <a:cxnLst/>
              <a:rect l="l" t="t" r="r" b="b"/>
              <a:pathLst>
                <a:path w="633503" h="652485">
                  <a:moveTo>
                    <a:pt x="0" y="0"/>
                  </a:moveTo>
                  <a:lnTo>
                    <a:pt x="633503" y="0"/>
                  </a:lnTo>
                  <a:lnTo>
                    <a:pt x="633503" y="652485"/>
                  </a:lnTo>
                  <a:lnTo>
                    <a:pt x="0" y="6524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396132" y="282203"/>
            <a:ext cx="17557094" cy="9704658"/>
            <a:chOff x="0" y="0"/>
            <a:chExt cx="4624091" cy="2555959"/>
          </a:xfrm>
        </p:grpSpPr>
        <p:sp>
          <p:nvSpPr>
            <p:cNvPr id="3" name="Freeform 3"/>
            <p:cNvSpPr/>
            <p:nvPr/>
          </p:nvSpPr>
          <p:spPr>
            <a:xfrm>
              <a:off x="0" y="0"/>
              <a:ext cx="4624091" cy="2555959"/>
            </a:xfrm>
            <a:custGeom>
              <a:avLst/>
              <a:gdLst/>
              <a:ahLst/>
              <a:cxnLst/>
              <a:rect l="l" t="t" r="r" b="b"/>
              <a:pathLst>
                <a:path w="4624091" h="2555959">
                  <a:moveTo>
                    <a:pt x="10142" y="0"/>
                  </a:moveTo>
                  <a:lnTo>
                    <a:pt x="4613949" y="0"/>
                  </a:lnTo>
                  <a:cubicBezTo>
                    <a:pt x="4616638" y="0"/>
                    <a:pt x="4619218" y="1069"/>
                    <a:pt x="4621120" y="2971"/>
                  </a:cubicBezTo>
                  <a:cubicBezTo>
                    <a:pt x="4623022" y="4873"/>
                    <a:pt x="4624091" y="7452"/>
                    <a:pt x="4624091" y="10142"/>
                  </a:cubicBezTo>
                  <a:lnTo>
                    <a:pt x="4624091" y="2545817"/>
                  </a:lnTo>
                  <a:cubicBezTo>
                    <a:pt x="4624091" y="2551418"/>
                    <a:pt x="4619550" y="2555959"/>
                    <a:pt x="4613949" y="2555959"/>
                  </a:cubicBezTo>
                  <a:lnTo>
                    <a:pt x="10142" y="2555959"/>
                  </a:lnTo>
                  <a:cubicBezTo>
                    <a:pt x="4541" y="2555959"/>
                    <a:pt x="0" y="2551418"/>
                    <a:pt x="0" y="2545817"/>
                  </a:cubicBezTo>
                  <a:lnTo>
                    <a:pt x="0" y="10142"/>
                  </a:lnTo>
                  <a:cubicBezTo>
                    <a:pt x="0" y="4541"/>
                    <a:pt x="4541" y="0"/>
                    <a:pt x="10142" y="0"/>
                  </a:cubicBezTo>
                  <a:close/>
                </a:path>
              </a:pathLst>
            </a:custGeom>
            <a:solidFill>
              <a:srgbClr val="FFFFFF"/>
            </a:solidFill>
            <a:ln cap="rnd">
              <a:noFill/>
              <a:prstDash val="solid"/>
              <a:round/>
            </a:ln>
          </p:spPr>
        </p:sp>
        <p:sp>
          <p:nvSpPr>
            <p:cNvPr id="4" name="TextBox 4"/>
            <p:cNvSpPr txBox="1"/>
            <p:nvPr/>
          </p:nvSpPr>
          <p:spPr>
            <a:xfrm>
              <a:off x="0" y="-47625"/>
              <a:ext cx="4624091" cy="2603584"/>
            </a:xfrm>
            <a:prstGeom prst="rect">
              <a:avLst/>
            </a:prstGeom>
          </p:spPr>
          <p:txBody>
            <a:bodyPr lIns="50800" tIns="50800" rIns="50800" bIns="50800" rtlCol="0" anchor="ctr"/>
            <a:lstStyle/>
            <a:p>
              <a:pPr marL="0" lvl="0" indent="0" algn="ctr">
                <a:lnSpc>
                  <a:spcPts val="3640"/>
                </a:lnSpc>
                <a:spcBef>
                  <a:spcPct val="0"/>
                </a:spcBef>
              </a:pPr>
              <a:endParaRPr/>
            </a:p>
          </p:txBody>
        </p:sp>
      </p:grpSp>
      <p:sp>
        <p:nvSpPr>
          <p:cNvPr id="5" name="TextBox 5"/>
          <p:cNvSpPr txBox="1"/>
          <p:nvPr/>
        </p:nvSpPr>
        <p:spPr>
          <a:xfrm>
            <a:off x="1028700" y="1939028"/>
            <a:ext cx="7408663" cy="869086"/>
          </a:xfrm>
          <a:prstGeom prst="rect">
            <a:avLst/>
          </a:prstGeom>
        </p:spPr>
        <p:txBody>
          <a:bodyPr lIns="0" tIns="0" rIns="0" bIns="0" rtlCol="0" anchor="t">
            <a:spAutoFit/>
          </a:bodyPr>
          <a:lstStyle/>
          <a:p>
            <a:pPr marL="0" lvl="0" indent="0" algn="l">
              <a:lnSpc>
                <a:spcPts val="6849"/>
              </a:lnSpc>
              <a:spcBef>
                <a:spcPct val="0"/>
              </a:spcBef>
            </a:pPr>
            <a:r>
              <a:rPr lang="en-US" sz="5707" b="1">
                <a:solidFill>
                  <a:srgbClr val="101010"/>
                </a:solidFill>
                <a:latin typeface="Montserrat Bold"/>
                <a:ea typeface="Montserrat Bold"/>
                <a:cs typeface="Montserrat Bold"/>
                <a:sym typeface="Montserrat Bold"/>
              </a:rPr>
              <a:t>Proposed Solutions</a:t>
            </a:r>
          </a:p>
        </p:txBody>
      </p:sp>
      <p:sp>
        <p:nvSpPr>
          <p:cNvPr id="6" name="Freeform 6"/>
          <p:cNvSpPr/>
          <p:nvPr/>
        </p:nvSpPr>
        <p:spPr>
          <a:xfrm rot="-1898322">
            <a:off x="13336892" y="-1978007"/>
            <a:ext cx="5542688" cy="7657438"/>
          </a:xfrm>
          <a:custGeom>
            <a:avLst/>
            <a:gdLst>
              <a:gd name="connsiteX0" fmla="*/ 0 w 8774178"/>
              <a:gd name="connsiteY0" fmla="*/ 0 h 8959702"/>
              <a:gd name="connsiteX1" fmla="*/ 8774178 w 8774178"/>
              <a:gd name="connsiteY1" fmla="*/ 0 h 8959702"/>
              <a:gd name="connsiteX2" fmla="*/ 2976390 w 8774178"/>
              <a:gd name="connsiteY2" fmla="*/ 8959702 h 8959702"/>
              <a:gd name="connsiteX3" fmla="*/ 0 w 8774178"/>
              <a:gd name="connsiteY3" fmla="*/ 8796168 h 8959702"/>
              <a:gd name="connsiteX4" fmla="*/ 0 w 8774178"/>
              <a:gd name="connsiteY4" fmla="*/ 0 h 8959702"/>
              <a:gd name="connsiteX0" fmla="*/ 0 w 8782701"/>
              <a:gd name="connsiteY0" fmla="*/ 1302264 h 8959702"/>
              <a:gd name="connsiteX1" fmla="*/ 8782701 w 8782701"/>
              <a:gd name="connsiteY1" fmla="*/ 0 h 8959702"/>
              <a:gd name="connsiteX2" fmla="*/ 2984913 w 8782701"/>
              <a:gd name="connsiteY2" fmla="*/ 8959702 h 8959702"/>
              <a:gd name="connsiteX3" fmla="*/ 8523 w 8782701"/>
              <a:gd name="connsiteY3" fmla="*/ 8796168 h 8959702"/>
              <a:gd name="connsiteX4" fmla="*/ 0 w 8782701"/>
              <a:gd name="connsiteY4" fmla="*/ 1302264 h 8959702"/>
              <a:gd name="connsiteX0" fmla="*/ 0 w 5542688"/>
              <a:gd name="connsiteY0" fmla="*/ 0 h 7657438"/>
              <a:gd name="connsiteX1" fmla="*/ 5542688 w 5542688"/>
              <a:gd name="connsiteY1" fmla="*/ 3425810 h 7657438"/>
              <a:gd name="connsiteX2" fmla="*/ 2984913 w 5542688"/>
              <a:gd name="connsiteY2" fmla="*/ 7657438 h 7657438"/>
              <a:gd name="connsiteX3" fmla="*/ 8523 w 5542688"/>
              <a:gd name="connsiteY3" fmla="*/ 7493904 h 7657438"/>
              <a:gd name="connsiteX4" fmla="*/ 0 w 5542688"/>
              <a:gd name="connsiteY4" fmla="*/ 0 h 7657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2688" h="7657438">
                <a:moveTo>
                  <a:pt x="0" y="0"/>
                </a:moveTo>
                <a:lnTo>
                  <a:pt x="5542688" y="3425810"/>
                </a:lnTo>
                <a:lnTo>
                  <a:pt x="2984913" y="7657438"/>
                </a:lnTo>
                <a:lnTo>
                  <a:pt x="8523" y="7493904"/>
                </a:lnTo>
                <a:lnTo>
                  <a:pt x="0" y="0"/>
                </a:lnTo>
                <a:close/>
              </a:path>
            </a:pathLst>
          </a:custGeom>
          <a:blipFill>
            <a:blip r:embed="rId2"/>
            <a:stretch>
              <a:fillRect/>
            </a:stretch>
          </a:blipFill>
        </p:spPr>
      </p:sp>
      <p:sp>
        <p:nvSpPr>
          <p:cNvPr id="7" name="TextBox 7"/>
          <p:cNvSpPr txBox="1"/>
          <p:nvPr/>
        </p:nvSpPr>
        <p:spPr>
          <a:xfrm>
            <a:off x="1347315" y="3120848"/>
            <a:ext cx="17391269" cy="6118402"/>
          </a:xfrm>
          <a:prstGeom prst="rect">
            <a:avLst/>
          </a:prstGeom>
        </p:spPr>
        <p:txBody>
          <a:bodyPr lIns="0" tIns="0" rIns="0" bIns="0" rtlCol="0" anchor="t">
            <a:spAutoFit/>
          </a:bodyPr>
          <a:lstStyle/>
          <a:p>
            <a:pPr algn="l">
              <a:lnSpc>
                <a:spcPts val="3490"/>
              </a:lnSpc>
            </a:pPr>
            <a:r>
              <a:rPr lang="en-US" sz="2493">
                <a:solidFill>
                  <a:srgbClr val="101010"/>
                </a:solidFill>
                <a:latin typeface="Canva Sans"/>
                <a:ea typeface="Canva Sans"/>
                <a:cs typeface="Canva Sans"/>
                <a:sym typeface="Canva Sans"/>
              </a:rPr>
              <a:t>Implement VLAN-Based Network Segmentation</a:t>
            </a:r>
          </a:p>
          <a:p>
            <a:pPr marL="538244" lvl="1" indent="-269122" algn="l">
              <a:lnSpc>
                <a:spcPts val="3490"/>
              </a:lnSpc>
              <a:buFont typeface="Arial"/>
              <a:buChar char="•"/>
            </a:pPr>
            <a:r>
              <a:rPr lang="en-US" sz="2493">
                <a:solidFill>
                  <a:srgbClr val="101010"/>
                </a:solidFill>
                <a:latin typeface="Canva Sans"/>
                <a:ea typeface="Canva Sans"/>
                <a:cs typeface="Canva Sans"/>
                <a:sym typeface="Canva Sans"/>
              </a:rPr>
              <a:t>Design logical separation using VLANs:</a:t>
            </a:r>
          </a:p>
          <a:p>
            <a:pPr marL="1076487" lvl="2" indent="-358829" algn="l">
              <a:lnSpc>
                <a:spcPts val="3490"/>
              </a:lnSpc>
              <a:buFont typeface="Arial"/>
              <a:buChar char="⚬"/>
            </a:pPr>
            <a:r>
              <a:rPr lang="en-US" sz="2493">
                <a:solidFill>
                  <a:srgbClr val="101010"/>
                </a:solidFill>
                <a:latin typeface="Canva Sans"/>
                <a:ea typeface="Canva Sans"/>
                <a:cs typeface="Canva Sans"/>
                <a:sym typeface="Canva Sans"/>
              </a:rPr>
              <a:t>VLAN 10: Admin &amp; Staff Network</a:t>
            </a:r>
          </a:p>
          <a:p>
            <a:pPr marL="1076487" lvl="2" indent="-358829" algn="l">
              <a:lnSpc>
                <a:spcPts val="3490"/>
              </a:lnSpc>
              <a:buFont typeface="Arial"/>
              <a:buChar char="⚬"/>
            </a:pPr>
            <a:r>
              <a:rPr lang="en-US" sz="2493">
                <a:solidFill>
                  <a:srgbClr val="101010"/>
                </a:solidFill>
                <a:latin typeface="Canva Sans"/>
                <a:ea typeface="Canva Sans"/>
                <a:cs typeface="Canva Sans"/>
                <a:sym typeface="Canva Sans"/>
              </a:rPr>
              <a:t>VLAN 20: Student Network</a:t>
            </a:r>
          </a:p>
          <a:p>
            <a:pPr marL="1076487" lvl="2" indent="-358829" algn="l">
              <a:lnSpc>
                <a:spcPts val="3490"/>
              </a:lnSpc>
              <a:buFont typeface="Arial"/>
              <a:buChar char="⚬"/>
            </a:pPr>
            <a:r>
              <a:rPr lang="en-US" sz="2493">
                <a:solidFill>
                  <a:srgbClr val="101010"/>
                </a:solidFill>
                <a:latin typeface="Canva Sans"/>
                <a:ea typeface="Canva Sans"/>
                <a:cs typeface="Canva Sans"/>
                <a:sym typeface="Canva Sans"/>
              </a:rPr>
              <a:t>VLAN 30: Server Network (optional for scalability)</a:t>
            </a:r>
          </a:p>
          <a:p>
            <a:pPr marL="538244" lvl="1" indent="-269122" algn="l">
              <a:lnSpc>
                <a:spcPts val="3490"/>
              </a:lnSpc>
              <a:buFont typeface="Arial"/>
              <a:buChar char="•"/>
            </a:pPr>
            <a:r>
              <a:rPr lang="en-US" sz="2493">
                <a:solidFill>
                  <a:srgbClr val="101010"/>
                </a:solidFill>
                <a:latin typeface="Canva Sans"/>
                <a:ea typeface="Canva Sans"/>
                <a:cs typeface="Canva Sans"/>
                <a:sym typeface="Canva Sans"/>
              </a:rPr>
              <a:t>Apply inter-VLAN routing policies for better security and traffic control.</a:t>
            </a:r>
          </a:p>
          <a:p>
            <a:pPr marL="538244" lvl="1" indent="-269122" algn="l">
              <a:lnSpc>
                <a:spcPts val="3490"/>
              </a:lnSpc>
              <a:buFont typeface="Arial"/>
              <a:buChar char="•"/>
            </a:pPr>
            <a:r>
              <a:rPr lang="en-US" sz="2493">
                <a:solidFill>
                  <a:srgbClr val="101010"/>
                </a:solidFill>
                <a:latin typeface="Canva Sans"/>
                <a:ea typeface="Canva Sans"/>
                <a:cs typeface="Canva Sans"/>
                <a:sym typeface="Canva Sans"/>
              </a:rPr>
              <a:t>Reduce broadcast domains to improve network efficiency and isolate threats.</a:t>
            </a:r>
          </a:p>
          <a:p>
            <a:pPr algn="l">
              <a:lnSpc>
                <a:spcPts val="3490"/>
              </a:lnSpc>
            </a:pPr>
            <a:endParaRPr lang="en-US" sz="2493">
              <a:solidFill>
                <a:srgbClr val="101010"/>
              </a:solidFill>
              <a:latin typeface="Canva Sans"/>
              <a:ea typeface="Canva Sans"/>
              <a:cs typeface="Canva Sans"/>
              <a:sym typeface="Canva Sans"/>
            </a:endParaRPr>
          </a:p>
          <a:p>
            <a:pPr algn="l">
              <a:lnSpc>
                <a:spcPts val="3490"/>
              </a:lnSpc>
            </a:pPr>
            <a:r>
              <a:rPr lang="en-US" sz="2493">
                <a:solidFill>
                  <a:srgbClr val="101010"/>
                </a:solidFill>
                <a:latin typeface="Canva Sans"/>
                <a:ea typeface="Canva Sans"/>
                <a:cs typeface="Canva Sans"/>
                <a:sym typeface="Canva Sans"/>
              </a:rPr>
              <a:t>Install Campus-Wide Wireless Access Points</a:t>
            </a:r>
          </a:p>
          <a:p>
            <a:pPr marL="538244" lvl="1" indent="-269122" algn="l">
              <a:lnSpc>
                <a:spcPts val="3490"/>
              </a:lnSpc>
              <a:buFont typeface="Arial"/>
              <a:buChar char="•"/>
            </a:pPr>
            <a:r>
              <a:rPr lang="en-US" sz="2493">
                <a:solidFill>
                  <a:srgbClr val="101010"/>
                </a:solidFill>
                <a:latin typeface="Canva Sans"/>
                <a:ea typeface="Canva Sans"/>
                <a:cs typeface="Canva Sans"/>
                <a:sym typeface="Canva Sans"/>
              </a:rPr>
              <a:t>Deploy enterprise-grade wireless access points in classrooms, labs, and staff areas.</a:t>
            </a:r>
          </a:p>
          <a:p>
            <a:pPr marL="538244" lvl="1" indent="-269122" algn="l">
              <a:lnSpc>
                <a:spcPts val="3490"/>
              </a:lnSpc>
              <a:buFont typeface="Arial"/>
              <a:buChar char="•"/>
            </a:pPr>
            <a:r>
              <a:rPr lang="en-US" sz="2493">
                <a:solidFill>
                  <a:srgbClr val="101010"/>
                </a:solidFill>
                <a:latin typeface="Canva Sans"/>
                <a:ea typeface="Canva Sans"/>
                <a:cs typeface="Canva Sans"/>
                <a:sym typeface="Canva Sans"/>
              </a:rPr>
              <a:t>Use dual-band (2.4GHz &amp; 5GHz) for device compatibility and reduced congestion.</a:t>
            </a:r>
          </a:p>
          <a:p>
            <a:pPr marL="538244" lvl="1" indent="-269122" algn="l">
              <a:lnSpc>
                <a:spcPts val="3490"/>
              </a:lnSpc>
              <a:buFont typeface="Arial"/>
              <a:buChar char="•"/>
            </a:pPr>
            <a:r>
              <a:rPr lang="en-US" sz="2493">
                <a:solidFill>
                  <a:srgbClr val="101010"/>
                </a:solidFill>
                <a:latin typeface="Canva Sans"/>
                <a:ea typeface="Canva Sans"/>
                <a:cs typeface="Canva Sans"/>
                <a:sym typeface="Canva Sans"/>
              </a:rPr>
              <a:t>Secure Wi-Fi using WPA3 encryption and hidden SSIDs for administrative zones.</a:t>
            </a:r>
          </a:p>
          <a:p>
            <a:pPr marL="538244" lvl="1" indent="-269122" algn="l">
              <a:lnSpc>
                <a:spcPts val="3490"/>
              </a:lnSpc>
              <a:buFont typeface="Arial"/>
              <a:buChar char="•"/>
            </a:pPr>
            <a:r>
              <a:rPr lang="en-US" sz="2493">
                <a:solidFill>
                  <a:srgbClr val="101010"/>
                </a:solidFill>
                <a:latin typeface="Canva Sans"/>
                <a:ea typeface="Canva Sans"/>
                <a:cs typeface="Canva Sans"/>
                <a:sym typeface="Canva Sans"/>
              </a:rPr>
              <a:t>Create separate SSIDs for guests, students, and staff.</a:t>
            </a:r>
          </a:p>
          <a:p>
            <a:pPr algn="l">
              <a:lnSpc>
                <a:spcPts val="3490"/>
              </a:lnSpc>
            </a:pPr>
            <a:endParaRPr lang="en-US" sz="2493">
              <a:solidFill>
                <a:srgbClr val="101010"/>
              </a:solidFill>
              <a:latin typeface="Canva Sans"/>
              <a:ea typeface="Canva Sans"/>
              <a:cs typeface="Canva Sans"/>
              <a:sym typeface="Canva Sans"/>
            </a:endParaRPr>
          </a:p>
        </p:txBody>
      </p:sp>
      <p:grpSp>
        <p:nvGrpSpPr>
          <p:cNvPr id="8" name="Group 8"/>
          <p:cNvGrpSpPr/>
          <p:nvPr/>
        </p:nvGrpSpPr>
        <p:grpSpPr>
          <a:xfrm>
            <a:off x="859338" y="3168473"/>
            <a:ext cx="338723" cy="33872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0" name="TextBox 10"/>
            <p:cNvSpPr txBox="1"/>
            <p:nvPr/>
          </p:nvSpPr>
          <p:spPr>
            <a:xfrm>
              <a:off x="76200" y="38100"/>
              <a:ext cx="660400" cy="698500"/>
            </a:xfrm>
            <a:prstGeom prst="rect">
              <a:avLst/>
            </a:prstGeom>
          </p:spPr>
          <p:txBody>
            <a:bodyPr lIns="46023" tIns="46023" rIns="46023" bIns="46023" rtlCol="0" anchor="ctr"/>
            <a:lstStyle/>
            <a:p>
              <a:pPr algn="ctr">
                <a:lnSpc>
                  <a:spcPts val="2659"/>
                </a:lnSpc>
                <a:spcBef>
                  <a:spcPct val="0"/>
                </a:spcBef>
              </a:pPr>
              <a:endParaRPr/>
            </a:p>
          </p:txBody>
        </p:sp>
      </p:grpSp>
      <p:grpSp>
        <p:nvGrpSpPr>
          <p:cNvPr id="11" name="Group 11"/>
          <p:cNvGrpSpPr/>
          <p:nvPr/>
        </p:nvGrpSpPr>
        <p:grpSpPr>
          <a:xfrm>
            <a:off x="859338" y="6660706"/>
            <a:ext cx="338723" cy="33872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3" name="TextBox 13"/>
            <p:cNvSpPr txBox="1"/>
            <p:nvPr/>
          </p:nvSpPr>
          <p:spPr>
            <a:xfrm>
              <a:off x="76200" y="38100"/>
              <a:ext cx="660400" cy="698500"/>
            </a:xfrm>
            <a:prstGeom prst="rect">
              <a:avLst/>
            </a:prstGeom>
          </p:spPr>
          <p:txBody>
            <a:bodyPr lIns="46023" tIns="46023" rIns="46023" bIns="46023" rtlCol="0" anchor="ctr"/>
            <a:lstStyle/>
            <a:p>
              <a:pPr algn="ctr">
                <a:lnSpc>
                  <a:spcPts val="2659"/>
                </a:lnSpc>
                <a:spcBef>
                  <a:spcPct val="0"/>
                </a:spcBef>
              </a:pPr>
              <a:endParaRPr/>
            </a:p>
          </p:txBody>
        </p:sp>
      </p:gr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396132" y="282203"/>
            <a:ext cx="17557094" cy="9704658"/>
            <a:chOff x="0" y="0"/>
            <a:chExt cx="4624091" cy="2555959"/>
          </a:xfrm>
        </p:grpSpPr>
        <p:sp>
          <p:nvSpPr>
            <p:cNvPr id="3" name="Freeform 3"/>
            <p:cNvSpPr/>
            <p:nvPr/>
          </p:nvSpPr>
          <p:spPr>
            <a:xfrm>
              <a:off x="0" y="0"/>
              <a:ext cx="4624091" cy="2555959"/>
            </a:xfrm>
            <a:custGeom>
              <a:avLst/>
              <a:gdLst/>
              <a:ahLst/>
              <a:cxnLst/>
              <a:rect l="l" t="t" r="r" b="b"/>
              <a:pathLst>
                <a:path w="4624091" h="2555959">
                  <a:moveTo>
                    <a:pt x="10142" y="0"/>
                  </a:moveTo>
                  <a:lnTo>
                    <a:pt x="4613949" y="0"/>
                  </a:lnTo>
                  <a:cubicBezTo>
                    <a:pt x="4616638" y="0"/>
                    <a:pt x="4619218" y="1069"/>
                    <a:pt x="4621120" y="2971"/>
                  </a:cubicBezTo>
                  <a:cubicBezTo>
                    <a:pt x="4623022" y="4873"/>
                    <a:pt x="4624091" y="7452"/>
                    <a:pt x="4624091" y="10142"/>
                  </a:cubicBezTo>
                  <a:lnTo>
                    <a:pt x="4624091" y="2545817"/>
                  </a:lnTo>
                  <a:cubicBezTo>
                    <a:pt x="4624091" y="2551418"/>
                    <a:pt x="4619550" y="2555959"/>
                    <a:pt x="4613949" y="2555959"/>
                  </a:cubicBezTo>
                  <a:lnTo>
                    <a:pt x="10142" y="2555959"/>
                  </a:lnTo>
                  <a:cubicBezTo>
                    <a:pt x="4541" y="2555959"/>
                    <a:pt x="0" y="2551418"/>
                    <a:pt x="0" y="2545817"/>
                  </a:cubicBezTo>
                  <a:lnTo>
                    <a:pt x="0" y="10142"/>
                  </a:lnTo>
                  <a:cubicBezTo>
                    <a:pt x="0" y="4541"/>
                    <a:pt x="4541" y="0"/>
                    <a:pt x="10142" y="0"/>
                  </a:cubicBezTo>
                  <a:close/>
                </a:path>
              </a:pathLst>
            </a:custGeom>
            <a:solidFill>
              <a:srgbClr val="FFFFFF"/>
            </a:solidFill>
            <a:ln cap="rnd">
              <a:noFill/>
              <a:prstDash val="solid"/>
              <a:round/>
            </a:ln>
          </p:spPr>
        </p:sp>
        <p:sp>
          <p:nvSpPr>
            <p:cNvPr id="4" name="TextBox 4"/>
            <p:cNvSpPr txBox="1"/>
            <p:nvPr/>
          </p:nvSpPr>
          <p:spPr>
            <a:xfrm>
              <a:off x="0" y="-47625"/>
              <a:ext cx="4624091" cy="2603584"/>
            </a:xfrm>
            <a:prstGeom prst="rect">
              <a:avLst/>
            </a:prstGeom>
          </p:spPr>
          <p:txBody>
            <a:bodyPr lIns="50800" tIns="50800" rIns="50800" bIns="50800" rtlCol="0" anchor="ctr"/>
            <a:lstStyle/>
            <a:p>
              <a:pPr marL="0" lvl="0" indent="0" algn="ctr">
                <a:lnSpc>
                  <a:spcPts val="3640"/>
                </a:lnSpc>
                <a:spcBef>
                  <a:spcPct val="0"/>
                </a:spcBef>
              </a:pPr>
              <a:endParaRPr/>
            </a:p>
          </p:txBody>
        </p:sp>
      </p:grpSp>
      <p:sp>
        <p:nvSpPr>
          <p:cNvPr id="5" name="TextBox 5"/>
          <p:cNvSpPr txBox="1"/>
          <p:nvPr/>
        </p:nvSpPr>
        <p:spPr>
          <a:xfrm>
            <a:off x="1028700" y="1939028"/>
            <a:ext cx="7408663" cy="869086"/>
          </a:xfrm>
          <a:prstGeom prst="rect">
            <a:avLst/>
          </a:prstGeom>
        </p:spPr>
        <p:txBody>
          <a:bodyPr lIns="0" tIns="0" rIns="0" bIns="0" rtlCol="0" anchor="t">
            <a:spAutoFit/>
          </a:bodyPr>
          <a:lstStyle/>
          <a:p>
            <a:pPr marL="0" lvl="0" indent="0" algn="l">
              <a:lnSpc>
                <a:spcPts val="6849"/>
              </a:lnSpc>
              <a:spcBef>
                <a:spcPct val="0"/>
              </a:spcBef>
            </a:pPr>
            <a:r>
              <a:rPr lang="en-US" sz="5707" b="1">
                <a:solidFill>
                  <a:srgbClr val="101010"/>
                </a:solidFill>
                <a:latin typeface="Montserrat Bold"/>
                <a:ea typeface="Montserrat Bold"/>
                <a:cs typeface="Montserrat Bold"/>
                <a:sym typeface="Montserrat Bold"/>
              </a:rPr>
              <a:t>Proposed Solutions</a:t>
            </a:r>
          </a:p>
        </p:txBody>
      </p:sp>
      <p:sp>
        <p:nvSpPr>
          <p:cNvPr id="6" name="Freeform 6"/>
          <p:cNvSpPr/>
          <p:nvPr/>
        </p:nvSpPr>
        <p:spPr>
          <a:xfrm rot="-1898322">
            <a:off x="13257796" y="-1900560"/>
            <a:ext cx="5449006" cy="7480911"/>
          </a:xfrm>
          <a:custGeom>
            <a:avLst/>
            <a:gdLst>
              <a:gd name="connsiteX0" fmla="*/ 0 w 8774178"/>
              <a:gd name="connsiteY0" fmla="*/ 0 h 8796168"/>
              <a:gd name="connsiteX1" fmla="*/ 8774178 w 8774178"/>
              <a:gd name="connsiteY1" fmla="*/ 0 h 8796168"/>
              <a:gd name="connsiteX2" fmla="*/ 3223916 w 8774178"/>
              <a:gd name="connsiteY2" fmla="*/ 8785333 h 8796168"/>
              <a:gd name="connsiteX3" fmla="*/ 0 w 8774178"/>
              <a:gd name="connsiteY3" fmla="*/ 8796168 h 8796168"/>
              <a:gd name="connsiteX4" fmla="*/ 0 w 8774178"/>
              <a:gd name="connsiteY4" fmla="*/ 0 h 8796168"/>
              <a:gd name="connsiteX0" fmla="*/ 0 w 8837404"/>
              <a:gd name="connsiteY0" fmla="*/ 1315257 h 8796168"/>
              <a:gd name="connsiteX1" fmla="*/ 8837404 w 8837404"/>
              <a:gd name="connsiteY1" fmla="*/ 0 h 8796168"/>
              <a:gd name="connsiteX2" fmla="*/ 3287142 w 8837404"/>
              <a:gd name="connsiteY2" fmla="*/ 8785333 h 8796168"/>
              <a:gd name="connsiteX3" fmla="*/ 63226 w 8837404"/>
              <a:gd name="connsiteY3" fmla="*/ 8796168 h 8796168"/>
              <a:gd name="connsiteX4" fmla="*/ 0 w 8837404"/>
              <a:gd name="connsiteY4" fmla="*/ 1315257 h 8796168"/>
              <a:gd name="connsiteX0" fmla="*/ 0 w 5449006"/>
              <a:gd name="connsiteY0" fmla="*/ 0 h 7480911"/>
              <a:gd name="connsiteX1" fmla="*/ 5449006 w 5449006"/>
              <a:gd name="connsiteY1" fmla="*/ 3274696 h 7480911"/>
              <a:gd name="connsiteX2" fmla="*/ 3287142 w 5449006"/>
              <a:gd name="connsiteY2" fmla="*/ 7470076 h 7480911"/>
              <a:gd name="connsiteX3" fmla="*/ 63226 w 5449006"/>
              <a:gd name="connsiteY3" fmla="*/ 7480911 h 7480911"/>
              <a:gd name="connsiteX4" fmla="*/ 0 w 5449006"/>
              <a:gd name="connsiteY4" fmla="*/ 0 h 7480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9006" h="7480911">
                <a:moveTo>
                  <a:pt x="0" y="0"/>
                </a:moveTo>
                <a:lnTo>
                  <a:pt x="5449006" y="3274696"/>
                </a:lnTo>
                <a:lnTo>
                  <a:pt x="3287142" y="7470076"/>
                </a:lnTo>
                <a:lnTo>
                  <a:pt x="63226" y="7480911"/>
                </a:lnTo>
                <a:lnTo>
                  <a:pt x="0" y="0"/>
                </a:lnTo>
                <a:close/>
              </a:path>
            </a:pathLst>
          </a:custGeom>
          <a:blipFill>
            <a:blip r:embed="rId2"/>
            <a:stretch>
              <a:fillRect/>
            </a:stretch>
          </a:blipFill>
        </p:spPr>
      </p:sp>
      <p:sp>
        <p:nvSpPr>
          <p:cNvPr id="7" name="TextBox 7"/>
          <p:cNvSpPr txBox="1"/>
          <p:nvPr/>
        </p:nvSpPr>
        <p:spPr>
          <a:xfrm>
            <a:off x="1347315" y="3120848"/>
            <a:ext cx="17391269" cy="5242102"/>
          </a:xfrm>
          <a:prstGeom prst="rect">
            <a:avLst/>
          </a:prstGeom>
        </p:spPr>
        <p:txBody>
          <a:bodyPr lIns="0" tIns="0" rIns="0" bIns="0" rtlCol="0" anchor="t">
            <a:spAutoFit/>
          </a:bodyPr>
          <a:lstStyle/>
          <a:p>
            <a:pPr algn="l">
              <a:lnSpc>
                <a:spcPts val="3490"/>
              </a:lnSpc>
            </a:pPr>
            <a:r>
              <a:rPr lang="en-US" sz="2493">
                <a:solidFill>
                  <a:srgbClr val="101010"/>
                </a:solidFill>
                <a:latin typeface="Canva Sans"/>
                <a:ea typeface="Canva Sans"/>
                <a:cs typeface="Canva Sans"/>
                <a:sym typeface="Canva Sans"/>
              </a:rPr>
              <a:t>Modernize the Server Room Infrastructure</a:t>
            </a:r>
          </a:p>
          <a:p>
            <a:pPr marL="538244" lvl="1" indent="-269122" algn="l">
              <a:lnSpc>
                <a:spcPts val="3490"/>
              </a:lnSpc>
              <a:buFont typeface="Arial"/>
              <a:buChar char="•"/>
            </a:pPr>
            <a:r>
              <a:rPr lang="en-US" sz="2493">
                <a:solidFill>
                  <a:srgbClr val="101010"/>
                </a:solidFill>
                <a:latin typeface="Canva Sans"/>
                <a:ea typeface="Canva Sans"/>
                <a:cs typeface="Canva Sans"/>
                <a:sym typeface="Canva Sans"/>
              </a:rPr>
              <a:t>Introduce network racks, structured patch panels, and UPS backup systems.</a:t>
            </a:r>
          </a:p>
          <a:p>
            <a:pPr marL="538244" lvl="1" indent="-269122" algn="l">
              <a:lnSpc>
                <a:spcPts val="3490"/>
              </a:lnSpc>
              <a:buFont typeface="Arial"/>
              <a:buChar char="•"/>
            </a:pPr>
            <a:r>
              <a:rPr lang="en-US" sz="2493">
                <a:solidFill>
                  <a:srgbClr val="101010"/>
                </a:solidFill>
                <a:latin typeface="Canva Sans"/>
                <a:ea typeface="Canva Sans"/>
                <a:cs typeface="Canva Sans"/>
                <a:sym typeface="Canva Sans"/>
              </a:rPr>
              <a:t>Improve ventilation and cooling to prevent thermal shutdowns or hardware failure.</a:t>
            </a:r>
          </a:p>
          <a:p>
            <a:pPr marL="538244" lvl="1" indent="-269122" algn="l">
              <a:lnSpc>
                <a:spcPts val="3490"/>
              </a:lnSpc>
              <a:buFont typeface="Arial"/>
              <a:buChar char="•"/>
            </a:pPr>
            <a:r>
              <a:rPr lang="en-US" sz="2493">
                <a:solidFill>
                  <a:srgbClr val="101010"/>
                </a:solidFill>
                <a:latin typeface="Canva Sans"/>
                <a:ea typeface="Canva Sans"/>
                <a:cs typeface="Canva Sans"/>
                <a:sym typeface="Canva Sans"/>
              </a:rPr>
              <a:t>Replace old servers with virtualization-ready hardware (e.g., for file sharing, DNS, DHCP, authentication).</a:t>
            </a:r>
          </a:p>
          <a:p>
            <a:pPr marL="538244" lvl="1" indent="-269122" algn="l">
              <a:lnSpc>
                <a:spcPts val="3490"/>
              </a:lnSpc>
              <a:buFont typeface="Arial"/>
              <a:buChar char="•"/>
            </a:pPr>
            <a:r>
              <a:rPr lang="en-US" sz="2493">
                <a:solidFill>
                  <a:srgbClr val="101010"/>
                </a:solidFill>
                <a:latin typeface="Canva Sans"/>
                <a:ea typeface="Canva Sans"/>
                <a:cs typeface="Canva Sans"/>
                <a:sym typeface="Canva Sans"/>
              </a:rPr>
              <a:t>Implement centralized backup and disaster recovery solutions.</a:t>
            </a:r>
          </a:p>
          <a:p>
            <a:pPr algn="l">
              <a:lnSpc>
                <a:spcPts val="3490"/>
              </a:lnSpc>
            </a:pPr>
            <a:endParaRPr lang="en-US" sz="2493">
              <a:solidFill>
                <a:srgbClr val="101010"/>
              </a:solidFill>
              <a:latin typeface="Canva Sans"/>
              <a:ea typeface="Canva Sans"/>
              <a:cs typeface="Canva Sans"/>
              <a:sym typeface="Canva Sans"/>
            </a:endParaRPr>
          </a:p>
          <a:p>
            <a:pPr algn="l">
              <a:lnSpc>
                <a:spcPts val="3490"/>
              </a:lnSpc>
            </a:pPr>
            <a:r>
              <a:rPr lang="en-US" sz="2493">
                <a:solidFill>
                  <a:srgbClr val="101010"/>
                </a:solidFill>
                <a:latin typeface="Canva Sans"/>
                <a:ea typeface="Canva Sans"/>
                <a:cs typeface="Canva Sans"/>
                <a:sym typeface="Canva Sans"/>
              </a:rPr>
              <a:t>Implement Centralized Monitoring &amp; Management</a:t>
            </a:r>
          </a:p>
          <a:p>
            <a:pPr marL="538244" lvl="1" indent="-269122" algn="l">
              <a:lnSpc>
                <a:spcPts val="3490"/>
              </a:lnSpc>
              <a:buFont typeface="Arial"/>
              <a:buChar char="•"/>
            </a:pPr>
            <a:r>
              <a:rPr lang="en-US" sz="2493">
                <a:solidFill>
                  <a:srgbClr val="101010"/>
                </a:solidFill>
                <a:latin typeface="Canva Sans"/>
                <a:ea typeface="Canva Sans"/>
                <a:cs typeface="Canva Sans"/>
                <a:sym typeface="Canva Sans"/>
              </a:rPr>
              <a:t>Use tools like Zabbix, Nagios, or PRTG for live monitoring of devices and traffic.</a:t>
            </a:r>
          </a:p>
          <a:p>
            <a:pPr marL="538244" lvl="1" indent="-269122" algn="l">
              <a:lnSpc>
                <a:spcPts val="3490"/>
              </a:lnSpc>
              <a:buFont typeface="Arial"/>
              <a:buChar char="•"/>
            </a:pPr>
            <a:r>
              <a:rPr lang="en-US" sz="2493">
                <a:solidFill>
                  <a:srgbClr val="101010"/>
                </a:solidFill>
                <a:latin typeface="Canva Sans"/>
                <a:ea typeface="Canva Sans"/>
                <a:cs typeface="Canva Sans"/>
                <a:sym typeface="Canva Sans"/>
              </a:rPr>
              <a:t>Configure SNMP, Syslog, and alerts for critical events.</a:t>
            </a:r>
          </a:p>
          <a:p>
            <a:pPr marL="538244" lvl="1" indent="-269122" algn="l">
              <a:lnSpc>
                <a:spcPts val="3490"/>
              </a:lnSpc>
              <a:buFont typeface="Arial"/>
              <a:buChar char="•"/>
            </a:pPr>
            <a:r>
              <a:rPr lang="en-US" sz="2493">
                <a:solidFill>
                  <a:srgbClr val="101010"/>
                </a:solidFill>
                <a:latin typeface="Canva Sans"/>
                <a:ea typeface="Canva Sans"/>
                <a:cs typeface="Canva Sans"/>
                <a:sym typeface="Canva Sans"/>
              </a:rPr>
              <a:t>Set up a basic NMS (Network Management System) for visibility and control.</a:t>
            </a:r>
          </a:p>
          <a:p>
            <a:pPr marL="538244" lvl="1" indent="-269122" algn="l">
              <a:lnSpc>
                <a:spcPts val="3490"/>
              </a:lnSpc>
              <a:buFont typeface="Arial"/>
              <a:buChar char="•"/>
            </a:pPr>
            <a:r>
              <a:rPr lang="en-US" sz="2493">
                <a:solidFill>
                  <a:srgbClr val="101010"/>
                </a:solidFill>
                <a:latin typeface="Canva Sans"/>
                <a:ea typeface="Canva Sans"/>
                <a:cs typeface="Canva Sans"/>
                <a:sym typeface="Canva Sans"/>
              </a:rPr>
              <a:t>Log and track device health, uptime, and usage statistics for proactive maintenance.</a:t>
            </a:r>
          </a:p>
          <a:p>
            <a:pPr algn="l">
              <a:lnSpc>
                <a:spcPts val="3490"/>
              </a:lnSpc>
            </a:pPr>
            <a:endParaRPr lang="en-US" sz="2493">
              <a:solidFill>
                <a:srgbClr val="101010"/>
              </a:solidFill>
              <a:latin typeface="Canva Sans"/>
              <a:ea typeface="Canva Sans"/>
              <a:cs typeface="Canva Sans"/>
              <a:sym typeface="Canva Sans"/>
            </a:endParaRPr>
          </a:p>
        </p:txBody>
      </p:sp>
      <p:grpSp>
        <p:nvGrpSpPr>
          <p:cNvPr id="8" name="Group 8"/>
          <p:cNvGrpSpPr/>
          <p:nvPr/>
        </p:nvGrpSpPr>
        <p:grpSpPr>
          <a:xfrm>
            <a:off x="859338" y="3168473"/>
            <a:ext cx="338723" cy="33872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0" name="TextBox 10"/>
            <p:cNvSpPr txBox="1"/>
            <p:nvPr/>
          </p:nvSpPr>
          <p:spPr>
            <a:xfrm>
              <a:off x="76200" y="38100"/>
              <a:ext cx="660400" cy="698500"/>
            </a:xfrm>
            <a:prstGeom prst="rect">
              <a:avLst/>
            </a:prstGeom>
          </p:spPr>
          <p:txBody>
            <a:bodyPr lIns="46023" tIns="46023" rIns="46023" bIns="46023" rtlCol="0" anchor="ctr"/>
            <a:lstStyle/>
            <a:p>
              <a:pPr algn="ctr">
                <a:lnSpc>
                  <a:spcPts val="2659"/>
                </a:lnSpc>
                <a:spcBef>
                  <a:spcPct val="0"/>
                </a:spcBef>
              </a:pPr>
              <a:endParaRPr/>
            </a:p>
          </p:txBody>
        </p:sp>
      </p:grpSp>
      <p:grpSp>
        <p:nvGrpSpPr>
          <p:cNvPr id="11" name="Group 11"/>
          <p:cNvGrpSpPr/>
          <p:nvPr/>
        </p:nvGrpSpPr>
        <p:grpSpPr>
          <a:xfrm>
            <a:off x="859338" y="5765711"/>
            <a:ext cx="338723" cy="33872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3" name="TextBox 13"/>
            <p:cNvSpPr txBox="1"/>
            <p:nvPr/>
          </p:nvSpPr>
          <p:spPr>
            <a:xfrm>
              <a:off x="76200" y="38100"/>
              <a:ext cx="660400" cy="698500"/>
            </a:xfrm>
            <a:prstGeom prst="rect">
              <a:avLst/>
            </a:prstGeom>
          </p:spPr>
          <p:txBody>
            <a:bodyPr lIns="46023" tIns="46023" rIns="46023" bIns="46023" rtlCol="0" anchor="ctr"/>
            <a:lstStyle/>
            <a:p>
              <a:pPr algn="ctr">
                <a:lnSpc>
                  <a:spcPts val="2659"/>
                </a:lnSpc>
                <a:spcBef>
                  <a:spcPct val="0"/>
                </a:spcBef>
              </a:pPr>
              <a:endParaRPr/>
            </a:p>
          </p:txBody>
        </p:sp>
      </p:gr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396132" y="282203"/>
            <a:ext cx="17557094" cy="9704658"/>
            <a:chOff x="0" y="0"/>
            <a:chExt cx="4624091" cy="2555959"/>
          </a:xfrm>
        </p:grpSpPr>
        <p:sp>
          <p:nvSpPr>
            <p:cNvPr id="3" name="Freeform 3"/>
            <p:cNvSpPr/>
            <p:nvPr/>
          </p:nvSpPr>
          <p:spPr>
            <a:xfrm>
              <a:off x="0" y="0"/>
              <a:ext cx="4624091" cy="2555959"/>
            </a:xfrm>
            <a:custGeom>
              <a:avLst/>
              <a:gdLst/>
              <a:ahLst/>
              <a:cxnLst/>
              <a:rect l="l" t="t" r="r" b="b"/>
              <a:pathLst>
                <a:path w="4624091" h="2555959">
                  <a:moveTo>
                    <a:pt x="10142" y="0"/>
                  </a:moveTo>
                  <a:lnTo>
                    <a:pt x="4613949" y="0"/>
                  </a:lnTo>
                  <a:cubicBezTo>
                    <a:pt x="4616638" y="0"/>
                    <a:pt x="4619218" y="1069"/>
                    <a:pt x="4621120" y="2971"/>
                  </a:cubicBezTo>
                  <a:cubicBezTo>
                    <a:pt x="4623022" y="4873"/>
                    <a:pt x="4624091" y="7452"/>
                    <a:pt x="4624091" y="10142"/>
                  </a:cubicBezTo>
                  <a:lnTo>
                    <a:pt x="4624091" y="2545817"/>
                  </a:lnTo>
                  <a:cubicBezTo>
                    <a:pt x="4624091" y="2551418"/>
                    <a:pt x="4619550" y="2555959"/>
                    <a:pt x="4613949" y="2555959"/>
                  </a:cubicBezTo>
                  <a:lnTo>
                    <a:pt x="10142" y="2555959"/>
                  </a:lnTo>
                  <a:cubicBezTo>
                    <a:pt x="4541" y="2555959"/>
                    <a:pt x="0" y="2551418"/>
                    <a:pt x="0" y="2545817"/>
                  </a:cubicBezTo>
                  <a:lnTo>
                    <a:pt x="0" y="10142"/>
                  </a:lnTo>
                  <a:cubicBezTo>
                    <a:pt x="0" y="4541"/>
                    <a:pt x="4541" y="0"/>
                    <a:pt x="10142" y="0"/>
                  </a:cubicBezTo>
                  <a:close/>
                </a:path>
              </a:pathLst>
            </a:custGeom>
            <a:solidFill>
              <a:srgbClr val="FFFFFF"/>
            </a:solidFill>
            <a:ln cap="rnd">
              <a:noFill/>
              <a:prstDash val="solid"/>
              <a:round/>
            </a:ln>
          </p:spPr>
        </p:sp>
        <p:sp>
          <p:nvSpPr>
            <p:cNvPr id="4" name="TextBox 4"/>
            <p:cNvSpPr txBox="1"/>
            <p:nvPr/>
          </p:nvSpPr>
          <p:spPr>
            <a:xfrm>
              <a:off x="0" y="-47625"/>
              <a:ext cx="4624091" cy="2603584"/>
            </a:xfrm>
            <a:prstGeom prst="rect">
              <a:avLst/>
            </a:prstGeom>
          </p:spPr>
          <p:txBody>
            <a:bodyPr lIns="50800" tIns="50800" rIns="50800" bIns="50800" rtlCol="0" anchor="ctr"/>
            <a:lstStyle/>
            <a:p>
              <a:pPr marL="0" lvl="0" indent="0" algn="ctr">
                <a:lnSpc>
                  <a:spcPts val="3640"/>
                </a:lnSpc>
                <a:spcBef>
                  <a:spcPct val="0"/>
                </a:spcBef>
              </a:pPr>
              <a:endParaRPr/>
            </a:p>
          </p:txBody>
        </p:sp>
      </p:grpSp>
      <p:sp>
        <p:nvSpPr>
          <p:cNvPr id="5" name="TextBox 5"/>
          <p:cNvSpPr txBox="1"/>
          <p:nvPr/>
        </p:nvSpPr>
        <p:spPr>
          <a:xfrm>
            <a:off x="1028700" y="1939028"/>
            <a:ext cx="7408663" cy="869086"/>
          </a:xfrm>
          <a:prstGeom prst="rect">
            <a:avLst/>
          </a:prstGeom>
        </p:spPr>
        <p:txBody>
          <a:bodyPr lIns="0" tIns="0" rIns="0" bIns="0" rtlCol="0" anchor="t">
            <a:spAutoFit/>
          </a:bodyPr>
          <a:lstStyle/>
          <a:p>
            <a:pPr marL="0" lvl="0" indent="0" algn="l">
              <a:lnSpc>
                <a:spcPts val="6849"/>
              </a:lnSpc>
              <a:spcBef>
                <a:spcPct val="0"/>
              </a:spcBef>
            </a:pPr>
            <a:r>
              <a:rPr lang="en-US" sz="5707" b="1">
                <a:solidFill>
                  <a:srgbClr val="101010"/>
                </a:solidFill>
                <a:latin typeface="Montserrat Bold"/>
                <a:ea typeface="Montserrat Bold"/>
                <a:cs typeface="Montserrat Bold"/>
                <a:sym typeface="Montserrat Bold"/>
              </a:rPr>
              <a:t>Proposed Solutions</a:t>
            </a:r>
          </a:p>
        </p:txBody>
      </p:sp>
      <p:sp>
        <p:nvSpPr>
          <p:cNvPr id="6" name="Freeform 6"/>
          <p:cNvSpPr/>
          <p:nvPr/>
        </p:nvSpPr>
        <p:spPr>
          <a:xfrm rot="-1898322">
            <a:off x="13329304" y="-1875489"/>
            <a:ext cx="5508840" cy="7467344"/>
          </a:xfrm>
          <a:custGeom>
            <a:avLst/>
            <a:gdLst>
              <a:gd name="connsiteX0" fmla="*/ 0 w 8790563"/>
              <a:gd name="connsiteY0" fmla="*/ 1390814 h 8796168"/>
              <a:gd name="connsiteX1" fmla="*/ 8790563 w 8790563"/>
              <a:gd name="connsiteY1" fmla="*/ 0 h 8796168"/>
              <a:gd name="connsiteX2" fmla="*/ 8790563 w 8790563"/>
              <a:gd name="connsiteY2" fmla="*/ 8796168 h 8796168"/>
              <a:gd name="connsiteX3" fmla="*/ 16385 w 8790563"/>
              <a:gd name="connsiteY3" fmla="*/ 8796168 h 8796168"/>
              <a:gd name="connsiteX4" fmla="*/ 0 w 8790563"/>
              <a:gd name="connsiteY4" fmla="*/ 1390814 h 8796168"/>
              <a:gd name="connsiteX0" fmla="*/ 0 w 8790563"/>
              <a:gd name="connsiteY0" fmla="*/ 1390814 h 8858158"/>
              <a:gd name="connsiteX1" fmla="*/ 8790563 w 8790563"/>
              <a:gd name="connsiteY1" fmla="*/ 0 h 8858158"/>
              <a:gd name="connsiteX2" fmla="*/ 3055339 w 8790563"/>
              <a:gd name="connsiteY2" fmla="*/ 8858158 h 8858158"/>
              <a:gd name="connsiteX3" fmla="*/ 16385 w 8790563"/>
              <a:gd name="connsiteY3" fmla="*/ 8796168 h 8858158"/>
              <a:gd name="connsiteX4" fmla="*/ 0 w 8790563"/>
              <a:gd name="connsiteY4" fmla="*/ 1390814 h 8858158"/>
              <a:gd name="connsiteX0" fmla="*/ 0 w 5508840"/>
              <a:gd name="connsiteY0" fmla="*/ 0 h 7467344"/>
              <a:gd name="connsiteX1" fmla="*/ 5508840 w 5508840"/>
              <a:gd name="connsiteY1" fmla="*/ 3404954 h 7467344"/>
              <a:gd name="connsiteX2" fmla="*/ 3055339 w 5508840"/>
              <a:gd name="connsiteY2" fmla="*/ 7467344 h 7467344"/>
              <a:gd name="connsiteX3" fmla="*/ 16385 w 5508840"/>
              <a:gd name="connsiteY3" fmla="*/ 7405354 h 7467344"/>
              <a:gd name="connsiteX4" fmla="*/ 0 w 5508840"/>
              <a:gd name="connsiteY4" fmla="*/ 0 h 7467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8840" h="7467344">
                <a:moveTo>
                  <a:pt x="0" y="0"/>
                </a:moveTo>
                <a:lnTo>
                  <a:pt x="5508840" y="3404954"/>
                </a:lnTo>
                <a:lnTo>
                  <a:pt x="3055339" y="7467344"/>
                </a:lnTo>
                <a:lnTo>
                  <a:pt x="16385" y="7405354"/>
                </a:lnTo>
                <a:cubicBezTo>
                  <a:pt x="10923" y="4936903"/>
                  <a:pt x="5462" y="2468451"/>
                  <a:pt x="0" y="0"/>
                </a:cubicBezTo>
                <a:close/>
              </a:path>
            </a:pathLst>
          </a:custGeom>
          <a:blipFill>
            <a:blip r:embed="rId2"/>
            <a:stretch>
              <a:fillRect/>
            </a:stretch>
          </a:blipFill>
        </p:spPr>
      </p:sp>
      <p:sp>
        <p:nvSpPr>
          <p:cNvPr id="7" name="TextBox 7"/>
          <p:cNvSpPr txBox="1"/>
          <p:nvPr/>
        </p:nvSpPr>
        <p:spPr>
          <a:xfrm>
            <a:off x="1347315" y="3120848"/>
            <a:ext cx="16605911" cy="6118402"/>
          </a:xfrm>
          <a:prstGeom prst="rect">
            <a:avLst/>
          </a:prstGeom>
        </p:spPr>
        <p:txBody>
          <a:bodyPr lIns="0" tIns="0" rIns="0" bIns="0" rtlCol="0" anchor="t">
            <a:spAutoFit/>
          </a:bodyPr>
          <a:lstStyle/>
          <a:p>
            <a:pPr algn="l">
              <a:lnSpc>
                <a:spcPts val="3490"/>
              </a:lnSpc>
            </a:pPr>
            <a:r>
              <a:rPr lang="en-US" sz="2493">
                <a:solidFill>
                  <a:srgbClr val="101010"/>
                </a:solidFill>
                <a:latin typeface="Canva Sans"/>
                <a:ea typeface="Canva Sans"/>
                <a:cs typeface="Canva Sans"/>
                <a:sym typeface="Canva Sans"/>
              </a:rPr>
              <a:t>Update Software Systems and Endpoints</a:t>
            </a:r>
          </a:p>
          <a:p>
            <a:pPr marL="538244" lvl="1" indent="-269122" algn="l">
              <a:lnSpc>
                <a:spcPts val="3490"/>
              </a:lnSpc>
              <a:buFont typeface="Arial"/>
              <a:buChar char="•"/>
            </a:pPr>
            <a:r>
              <a:rPr lang="en-US" sz="2493">
                <a:solidFill>
                  <a:srgbClr val="101010"/>
                </a:solidFill>
                <a:latin typeface="Canva Sans"/>
                <a:ea typeface="Canva Sans"/>
                <a:cs typeface="Canva Sans"/>
                <a:sym typeface="Canva Sans"/>
              </a:rPr>
              <a:t>Upgrade all lab PCs and staff desktops to modern, vendor-supported operating systems (e.g., Windows 10/11, Linux LTS).</a:t>
            </a:r>
          </a:p>
          <a:p>
            <a:pPr marL="538244" lvl="1" indent="-269122" algn="l">
              <a:lnSpc>
                <a:spcPts val="3490"/>
              </a:lnSpc>
              <a:buFont typeface="Arial"/>
              <a:buChar char="•"/>
            </a:pPr>
            <a:r>
              <a:rPr lang="en-US" sz="2493">
                <a:solidFill>
                  <a:srgbClr val="101010"/>
                </a:solidFill>
                <a:latin typeface="Canva Sans"/>
                <a:ea typeface="Canva Sans"/>
                <a:cs typeface="Canva Sans"/>
                <a:sym typeface="Canva Sans"/>
              </a:rPr>
              <a:t>Uninstall unsupported applications and replace with up-to-date, secure alternatives.</a:t>
            </a:r>
          </a:p>
          <a:p>
            <a:pPr marL="538244" lvl="1" indent="-269122" algn="l">
              <a:lnSpc>
                <a:spcPts val="3490"/>
              </a:lnSpc>
              <a:buFont typeface="Arial"/>
              <a:buChar char="•"/>
            </a:pPr>
            <a:r>
              <a:rPr lang="en-US" sz="2493">
                <a:solidFill>
                  <a:srgbClr val="101010"/>
                </a:solidFill>
                <a:latin typeface="Canva Sans"/>
                <a:ea typeface="Canva Sans"/>
                <a:cs typeface="Canva Sans"/>
                <a:sym typeface="Canva Sans"/>
              </a:rPr>
              <a:t>Standardize software installations across departments using centralized deployment tools (e.g., Microsoft Intune or Clonezilla).</a:t>
            </a:r>
          </a:p>
          <a:p>
            <a:pPr algn="l">
              <a:lnSpc>
                <a:spcPts val="3490"/>
              </a:lnSpc>
            </a:pPr>
            <a:endParaRPr lang="en-US" sz="2493">
              <a:solidFill>
                <a:srgbClr val="101010"/>
              </a:solidFill>
              <a:latin typeface="Canva Sans"/>
              <a:ea typeface="Canva Sans"/>
              <a:cs typeface="Canva Sans"/>
              <a:sym typeface="Canva Sans"/>
            </a:endParaRPr>
          </a:p>
          <a:p>
            <a:pPr algn="l">
              <a:lnSpc>
                <a:spcPts val="3490"/>
              </a:lnSpc>
            </a:pPr>
            <a:r>
              <a:rPr lang="en-US" sz="2493">
                <a:solidFill>
                  <a:srgbClr val="101010"/>
                </a:solidFill>
                <a:latin typeface="Canva Sans"/>
                <a:ea typeface="Canva Sans"/>
                <a:cs typeface="Canva Sans"/>
                <a:sym typeface="Canva Sans"/>
              </a:rPr>
              <a:t>Enhance Network Security</a:t>
            </a:r>
          </a:p>
          <a:p>
            <a:pPr marL="538244" lvl="1" indent="-269122" algn="l">
              <a:lnSpc>
                <a:spcPts val="3490"/>
              </a:lnSpc>
              <a:buFont typeface="Arial"/>
              <a:buChar char="•"/>
            </a:pPr>
            <a:r>
              <a:rPr lang="en-US" sz="2493">
                <a:solidFill>
                  <a:srgbClr val="101010"/>
                </a:solidFill>
                <a:latin typeface="Canva Sans"/>
                <a:ea typeface="Canva Sans"/>
                <a:cs typeface="Canva Sans"/>
                <a:sym typeface="Canva Sans"/>
              </a:rPr>
              <a:t>Deploy a firewall at the network gateway (hardware-based or open-source like pfSense).</a:t>
            </a:r>
          </a:p>
          <a:p>
            <a:pPr marL="538244" lvl="1" indent="-269122" algn="l">
              <a:lnSpc>
                <a:spcPts val="3490"/>
              </a:lnSpc>
              <a:buFont typeface="Arial"/>
              <a:buChar char="•"/>
            </a:pPr>
            <a:r>
              <a:rPr lang="en-US" sz="2493">
                <a:solidFill>
                  <a:srgbClr val="101010"/>
                </a:solidFill>
                <a:latin typeface="Canva Sans"/>
                <a:ea typeface="Canva Sans"/>
                <a:cs typeface="Canva Sans"/>
                <a:sym typeface="Canva Sans"/>
              </a:rPr>
              <a:t>Install endpoint protection (antivirus/EDR) on all systems.</a:t>
            </a:r>
          </a:p>
          <a:p>
            <a:pPr marL="538244" lvl="1" indent="-269122" algn="l">
              <a:lnSpc>
                <a:spcPts val="3490"/>
              </a:lnSpc>
              <a:buFont typeface="Arial"/>
              <a:buChar char="•"/>
            </a:pPr>
            <a:r>
              <a:rPr lang="en-US" sz="2493">
                <a:solidFill>
                  <a:srgbClr val="101010"/>
                </a:solidFill>
                <a:latin typeface="Canva Sans"/>
                <a:ea typeface="Canva Sans"/>
                <a:cs typeface="Canva Sans"/>
                <a:sym typeface="Canva Sans"/>
              </a:rPr>
              <a:t>Enable access control via switch port security and MAC filtering.</a:t>
            </a:r>
          </a:p>
          <a:p>
            <a:pPr marL="538244" lvl="1" indent="-269122" algn="l">
              <a:lnSpc>
                <a:spcPts val="3490"/>
              </a:lnSpc>
              <a:buFont typeface="Arial"/>
              <a:buChar char="•"/>
            </a:pPr>
            <a:r>
              <a:rPr lang="en-US" sz="2493">
                <a:solidFill>
                  <a:srgbClr val="101010"/>
                </a:solidFill>
                <a:latin typeface="Canva Sans"/>
                <a:ea typeface="Canva Sans"/>
                <a:cs typeface="Canva Sans"/>
                <a:sym typeface="Canva Sans"/>
              </a:rPr>
              <a:t>Implement user authentication systems (e.g., RADIUS, centralized login, etc.).</a:t>
            </a:r>
          </a:p>
          <a:p>
            <a:pPr marL="538244" lvl="1" indent="-269122" algn="l">
              <a:lnSpc>
                <a:spcPts val="3490"/>
              </a:lnSpc>
              <a:buFont typeface="Arial"/>
              <a:buChar char="•"/>
            </a:pPr>
            <a:r>
              <a:rPr lang="en-US" sz="2493">
                <a:solidFill>
                  <a:srgbClr val="101010"/>
                </a:solidFill>
                <a:latin typeface="Canva Sans"/>
                <a:ea typeface="Canva Sans"/>
                <a:cs typeface="Canva Sans"/>
                <a:sym typeface="Canva Sans"/>
              </a:rPr>
              <a:t>Enforce strong password policies and educate users on basic cyber hygiene.</a:t>
            </a:r>
          </a:p>
          <a:p>
            <a:pPr algn="l">
              <a:lnSpc>
                <a:spcPts val="3490"/>
              </a:lnSpc>
            </a:pPr>
            <a:endParaRPr lang="en-US" sz="2493">
              <a:solidFill>
                <a:srgbClr val="101010"/>
              </a:solidFill>
              <a:latin typeface="Canva Sans"/>
              <a:ea typeface="Canva Sans"/>
              <a:cs typeface="Canva Sans"/>
              <a:sym typeface="Canva Sans"/>
            </a:endParaRPr>
          </a:p>
        </p:txBody>
      </p:sp>
      <p:grpSp>
        <p:nvGrpSpPr>
          <p:cNvPr id="8" name="Group 8"/>
          <p:cNvGrpSpPr/>
          <p:nvPr/>
        </p:nvGrpSpPr>
        <p:grpSpPr>
          <a:xfrm>
            <a:off x="859338" y="3168473"/>
            <a:ext cx="338723" cy="33872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0" name="TextBox 10"/>
            <p:cNvSpPr txBox="1"/>
            <p:nvPr/>
          </p:nvSpPr>
          <p:spPr>
            <a:xfrm>
              <a:off x="76200" y="38100"/>
              <a:ext cx="660400" cy="698500"/>
            </a:xfrm>
            <a:prstGeom prst="rect">
              <a:avLst/>
            </a:prstGeom>
          </p:spPr>
          <p:txBody>
            <a:bodyPr lIns="46023" tIns="46023" rIns="46023" bIns="46023" rtlCol="0" anchor="ctr"/>
            <a:lstStyle/>
            <a:p>
              <a:pPr algn="ctr">
                <a:lnSpc>
                  <a:spcPts val="2659"/>
                </a:lnSpc>
                <a:spcBef>
                  <a:spcPct val="0"/>
                </a:spcBef>
              </a:pPr>
              <a:endParaRPr/>
            </a:p>
          </p:txBody>
        </p:sp>
      </p:grpSp>
      <p:grpSp>
        <p:nvGrpSpPr>
          <p:cNvPr id="11" name="Group 11"/>
          <p:cNvGrpSpPr/>
          <p:nvPr/>
        </p:nvGrpSpPr>
        <p:grpSpPr>
          <a:xfrm>
            <a:off x="859338" y="6251058"/>
            <a:ext cx="338723" cy="33872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3" name="TextBox 13"/>
            <p:cNvSpPr txBox="1"/>
            <p:nvPr/>
          </p:nvSpPr>
          <p:spPr>
            <a:xfrm>
              <a:off x="76200" y="38100"/>
              <a:ext cx="660400" cy="698500"/>
            </a:xfrm>
            <a:prstGeom prst="rect">
              <a:avLst/>
            </a:prstGeom>
          </p:spPr>
          <p:txBody>
            <a:bodyPr lIns="46023" tIns="46023" rIns="46023" bIns="46023" rtlCol="0" anchor="ctr"/>
            <a:lstStyle/>
            <a:p>
              <a:pPr algn="ctr">
                <a:lnSpc>
                  <a:spcPts val="2659"/>
                </a:lnSpc>
                <a:spcBef>
                  <a:spcPct val="0"/>
                </a:spcBef>
              </a:pPr>
              <a:endParaRPr/>
            </a:p>
          </p:txBody>
        </p:sp>
      </p:gr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91961" y="2122252"/>
            <a:ext cx="14407036" cy="1246488"/>
          </a:xfrm>
          <a:prstGeom prst="rect">
            <a:avLst/>
          </a:prstGeom>
        </p:spPr>
        <p:txBody>
          <a:bodyPr lIns="0" tIns="0" rIns="0" bIns="0" rtlCol="0" anchor="t">
            <a:spAutoFit/>
          </a:bodyPr>
          <a:lstStyle/>
          <a:p>
            <a:pPr marL="0" lvl="0" indent="0" algn="l">
              <a:lnSpc>
                <a:spcPts val="10276"/>
              </a:lnSpc>
              <a:spcBef>
                <a:spcPct val="0"/>
              </a:spcBef>
            </a:pPr>
            <a:r>
              <a:rPr lang="en-US" sz="7340" b="1">
                <a:solidFill>
                  <a:srgbClr val="000000"/>
                </a:solidFill>
                <a:latin typeface="Montserrat Bold"/>
                <a:ea typeface="Montserrat Bold"/>
                <a:cs typeface="Montserrat Bold"/>
                <a:sym typeface="Montserrat Bold"/>
              </a:rPr>
              <a:t>Hardware Requirements</a:t>
            </a:r>
          </a:p>
        </p:txBody>
      </p:sp>
      <p:sp>
        <p:nvSpPr>
          <p:cNvPr id="3" name="TextBox 3"/>
          <p:cNvSpPr txBox="1"/>
          <p:nvPr/>
        </p:nvSpPr>
        <p:spPr>
          <a:xfrm>
            <a:off x="571597" y="3925784"/>
            <a:ext cx="8323882" cy="5484495"/>
          </a:xfrm>
          <a:prstGeom prst="rect">
            <a:avLst/>
          </a:prstGeom>
        </p:spPr>
        <p:txBody>
          <a:bodyPr lIns="0" tIns="0" rIns="0" bIns="0" rtlCol="0" anchor="t">
            <a:spAutoFit/>
          </a:bodyPr>
          <a:lstStyle/>
          <a:p>
            <a:pPr marL="421005" lvl="1" indent="-210502" algn="just">
              <a:lnSpc>
                <a:spcPts val="2729"/>
              </a:lnSpc>
              <a:buFont typeface="Arial"/>
              <a:buChar char="•"/>
            </a:pPr>
            <a:r>
              <a:rPr lang="en-US" sz="1950" u="none" strike="noStrike">
                <a:solidFill>
                  <a:srgbClr val="101010"/>
                </a:solidFill>
                <a:latin typeface="Montserrat"/>
                <a:ea typeface="Montserrat"/>
                <a:cs typeface="Montserrat"/>
                <a:sym typeface="Montserrat"/>
              </a:rPr>
              <a:t>ItemBrandPurpose</a:t>
            </a:r>
          </a:p>
          <a:p>
            <a:pPr marL="421005" lvl="1" indent="-210502" algn="just">
              <a:lnSpc>
                <a:spcPts val="2729"/>
              </a:lnSpc>
              <a:buFont typeface="Arial"/>
              <a:buChar char="•"/>
            </a:pPr>
            <a:r>
              <a:rPr lang="en-US" sz="1950" u="none" strike="noStrike">
                <a:solidFill>
                  <a:srgbClr val="101010"/>
                </a:solidFill>
                <a:latin typeface="Montserrat"/>
                <a:ea typeface="Montserrat"/>
                <a:cs typeface="Montserrat"/>
                <a:sym typeface="Montserrat"/>
              </a:rPr>
              <a:t>Network-ready Printers (x5)</a:t>
            </a:r>
          </a:p>
          <a:p>
            <a:pPr marL="421005" lvl="1" indent="-210502" algn="just">
              <a:lnSpc>
                <a:spcPts val="2729"/>
              </a:lnSpc>
              <a:buFont typeface="Arial"/>
              <a:buChar char="•"/>
            </a:pPr>
            <a:r>
              <a:rPr lang="en-US" sz="1950" u="none" strike="noStrike">
                <a:solidFill>
                  <a:srgbClr val="101010"/>
                </a:solidFill>
                <a:latin typeface="Montserrat"/>
                <a:ea typeface="Montserrat"/>
                <a:cs typeface="Montserrat"/>
                <a:sym typeface="Montserrat"/>
              </a:rPr>
              <a:t>HP / Canon</a:t>
            </a:r>
          </a:p>
          <a:p>
            <a:pPr marL="421005" lvl="1" indent="-210502" algn="just">
              <a:lnSpc>
                <a:spcPts val="2729"/>
              </a:lnSpc>
              <a:buFont typeface="Arial"/>
              <a:buChar char="•"/>
            </a:pPr>
            <a:r>
              <a:rPr lang="en-US" sz="1950" u="none" strike="noStrike">
                <a:solidFill>
                  <a:srgbClr val="101010"/>
                </a:solidFill>
                <a:latin typeface="Montserrat"/>
                <a:ea typeface="Montserrat"/>
                <a:cs typeface="Montserrat"/>
                <a:sym typeface="Montserrat"/>
              </a:rPr>
              <a:t>Print sharing in labs and administrative departments</a:t>
            </a:r>
          </a:p>
          <a:p>
            <a:pPr marL="421005" lvl="1" indent="-210502" algn="just">
              <a:lnSpc>
                <a:spcPts val="2729"/>
              </a:lnSpc>
              <a:buFont typeface="Arial"/>
              <a:buChar char="•"/>
            </a:pPr>
            <a:r>
              <a:rPr lang="en-US" sz="1950" u="none" strike="noStrike">
                <a:solidFill>
                  <a:srgbClr val="101010"/>
                </a:solidFill>
                <a:latin typeface="Montserrat"/>
                <a:ea typeface="Montserrat"/>
                <a:cs typeface="Montserrat"/>
                <a:sym typeface="Montserrat"/>
              </a:rPr>
              <a:t>Servers (x6)</a:t>
            </a:r>
          </a:p>
          <a:p>
            <a:pPr marL="421005" lvl="1" indent="-210502" algn="just">
              <a:lnSpc>
                <a:spcPts val="2729"/>
              </a:lnSpc>
              <a:buFont typeface="Arial"/>
              <a:buChar char="•"/>
            </a:pPr>
            <a:r>
              <a:rPr lang="en-US" sz="1950" u="none" strike="noStrike">
                <a:solidFill>
                  <a:srgbClr val="101010"/>
                </a:solidFill>
                <a:latin typeface="Montserrat"/>
                <a:ea typeface="Montserrat"/>
                <a:cs typeface="Montserrat"/>
                <a:sym typeface="Montserrat"/>
              </a:rPr>
              <a:t>Dell PowerEdge</a:t>
            </a:r>
          </a:p>
          <a:p>
            <a:pPr marL="421005" lvl="1" indent="-210502" algn="just">
              <a:lnSpc>
                <a:spcPts val="2729"/>
              </a:lnSpc>
              <a:buFont typeface="Arial"/>
              <a:buChar char="•"/>
            </a:pPr>
            <a:r>
              <a:rPr lang="en-US" sz="1950" u="none" strike="noStrike">
                <a:solidFill>
                  <a:srgbClr val="101010"/>
                </a:solidFill>
                <a:latin typeface="Montserrat"/>
                <a:ea typeface="Montserrat"/>
                <a:cs typeface="Montserrat"/>
                <a:sym typeface="Montserrat"/>
              </a:rPr>
              <a:t>Host services: Web, Active Directory, DHCP, Backup</a:t>
            </a:r>
          </a:p>
          <a:p>
            <a:pPr marL="421005" lvl="1" indent="-210502" algn="just">
              <a:lnSpc>
                <a:spcPts val="2729"/>
              </a:lnSpc>
              <a:buFont typeface="Arial"/>
              <a:buChar char="•"/>
            </a:pPr>
            <a:r>
              <a:rPr lang="en-US" sz="1950" u="none" strike="noStrike">
                <a:solidFill>
                  <a:srgbClr val="101010"/>
                </a:solidFill>
                <a:latin typeface="Montserrat"/>
                <a:ea typeface="Montserrat"/>
                <a:cs typeface="Montserrat"/>
                <a:sym typeface="Montserrat"/>
              </a:rPr>
              <a:t>Firewall Appliance (x1)</a:t>
            </a:r>
          </a:p>
          <a:p>
            <a:pPr marL="421005" lvl="1" indent="-210502" algn="just">
              <a:lnSpc>
                <a:spcPts val="2729"/>
              </a:lnSpc>
              <a:buFont typeface="Arial"/>
              <a:buChar char="•"/>
            </a:pPr>
            <a:r>
              <a:rPr lang="en-US" sz="1950" u="none" strike="noStrike">
                <a:solidFill>
                  <a:srgbClr val="101010"/>
                </a:solidFill>
                <a:latin typeface="Montserrat"/>
                <a:ea typeface="Montserrat"/>
                <a:cs typeface="Montserrat"/>
                <a:sym typeface="Montserrat"/>
              </a:rPr>
              <a:t>Cisco ASA 5506-X</a:t>
            </a:r>
          </a:p>
          <a:p>
            <a:pPr marL="421005" lvl="1" indent="-210502" algn="just">
              <a:lnSpc>
                <a:spcPts val="2729"/>
              </a:lnSpc>
              <a:buFont typeface="Arial"/>
              <a:buChar char="•"/>
            </a:pPr>
            <a:r>
              <a:rPr lang="en-US" sz="1950" u="none" strike="noStrike">
                <a:solidFill>
                  <a:srgbClr val="101010"/>
                </a:solidFill>
                <a:latin typeface="Montserrat"/>
                <a:ea typeface="Montserrat"/>
                <a:cs typeface="Montserrat"/>
                <a:sym typeface="Montserrat"/>
              </a:rPr>
              <a:t>Secures network traffic, provides filtering, NAT, and threat protection</a:t>
            </a:r>
          </a:p>
          <a:p>
            <a:pPr marL="421005" lvl="1" indent="-210502" algn="just">
              <a:lnSpc>
                <a:spcPts val="2729"/>
              </a:lnSpc>
              <a:buFont typeface="Arial"/>
              <a:buChar char="•"/>
            </a:pPr>
            <a:r>
              <a:rPr lang="en-US" sz="1950" u="none" strike="noStrike">
                <a:solidFill>
                  <a:srgbClr val="101010"/>
                </a:solidFill>
                <a:latin typeface="Montserrat"/>
                <a:ea typeface="Montserrat"/>
                <a:cs typeface="Montserrat"/>
                <a:sym typeface="Montserrat"/>
              </a:rPr>
              <a:t>Business-class Router (x1)</a:t>
            </a:r>
          </a:p>
          <a:p>
            <a:pPr marL="421005" lvl="1" indent="-210502" algn="just">
              <a:lnSpc>
                <a:spcPts val="2729"/>
              </a:lnSpc>
              <a:buFont typeface="Arial"/>
              <a:buChar char="•"/>
            </a:pPr>
            <a:r>
              <a:rPr lang="en-US" sz="1950" u="none" strike="noStrike">
                <a:solidFill>
                  <a:srgbClr val="101010"/>
                </a:solidFill>
                <a:latin typeface="Montserrat"/>
                <a:ea typeface="Montserrat"/>
                <a:cs typeface="Montserrat"/>
                <a:sym typeface="Montserrat"/>
              </a:rPr>
              <a:t>Cisco ISR 1100</a:t>
            </a:r>
          </a:p>
          <a:p>
            <a:pPr marL="421005" lvl="1" indent="-210502" algn="just">
              <a:lnSpc>
                <a:spcPts val="2729"/>
              </a:lnSpc>
              <a:buFont typeface="Arial"/>
              <a:buChar char="•"/>
            </a:pPr>
            <a:r>
              <a:rPr lang="en-US" sz="1950" u="none" strike="noStrike">
                <a:solidFill>
                  <a:srgbClr val="101010"/>
                </a:solidFill>
                <a:latin typeface="Montserrat"/>
                <a:ea typeface="Montserrat"/>
                <a:cs typeface="Montserrat"/>
                <a:sym typeface="Montserrat"/>
              </a:rPr>
              <a:t>Handles WAN routing and inter-VLAN traffic</a:t>
            </a:r>
          </a:p>
          <a:p>
            <a:pPr marL="421005" lvl="1" indent="-210502" algn="just">
              <a:lnSpc>
                <a:spcPts val="2729"/>
              </a:lnSpc>
              <a:buFont typeface="Arial"/>
              <a:buChar char="•"/>
            </a:pPr>
            <a:r>
              <a:rPr lang="en-US" sz="1950" u="none" strike="noStrike">
                <a:solidFill>
                  <a:srgbClr val="101010"/>
                </a:solidFill>
                <a:latin typeface="Montserrat"/>
                <a:ea typeface="Montserrat"/>
                <a:cs typeface="Montserrat"/>
                <a:sym typeface="Montserrat"/>
              </a:rPr>
              <a:t>Multilayer Core Switch (x1)</a:t>
            </a:r>
          </a:p>
          <a:p>
            <a:pPr marL="421005" lvl="1" indent="-210502" algn="just">
              <a:lnSpc>
                <a:spcPts val="2729"/>
              </a:lnSpc>
              <a:buFont typeface="Arial"/>
              <a:buChar char="•"/>
            </a:pPr>
            <a:r>
              <a:rPr lang="en-US" sz="1950" u="none" strike="noStrike">
                <a:solidFill>
                  <a:srgbClr val="101010"/>
                </a:solidFill>
                <a:latin typeface="Montserrat"/>
                <a:ea typeface="Montserrat"/>
                <a:cs typeface="Montserrat"/>
                <a:sym typeface="Montserrat"/>
              </a:rPr>
              <a:t>Cisco Catalyst 9300</a:t>
            </a:r>
          </a:p>
        </p:txBody>
      </p:sp>
      <p:grpSp>
        <p:nvGrpSpPr>
          <p:cNvPr id="4" name="Group 4"/>
          <p:cNvGrpSpPr/>
          <p:nvPr/>
        </p:nvGrpSpPr>
        <p:grpSpPr>
          <a:xfrm>
            <a:off x="0" y="0"/>
            <a:ext cx="18288000" cy="1874361"/>
            <a:chOff x="0" y="0"/>
            <a:chExt cx="9414331" cy="964887"/>
          </a:xfrm>
        </p:grpSpPr>
        <p:sp>
          <p:nvSpPr>
            <p:cNvPr id="5" name="Freeform 5"/>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6" name="TextBox 6"/>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9144000" y="3702115"/>
            <a:ext cx="9144000" cy="5827295"/>
          </a:xfrm>
          <a:prstGeom prst="rect">
            <a:avLst/>
          </a:prstGeom>
        </p:spPr>
        <p:txBody>
          <a:bodyPr lIns="0" tIns="0" rIns="0" bIns="0" rtlCol="0" anchor="t">
            <a:spAutoFit/>
          </a:bodyPr>
          <a:lstStyle/>
          <a:p>
            <a:pPr marL="421857" lvl="1" indent="-210928" algn="l">
              <a:lnSpc>
                <a:spcPts val="2735"/>
              </a:lnSpc>
              <a:buFont typeface="Arial"/>
              <a:buChar char="•"/>
            </a:pPr>
            <a:r>
              <a:rPr lang="en-US" sz="1953">
                <a:solidFill>
                  <a:srgbClr val="000000"/>
                </a:solidFill>
                <a:latin typeface="Canva Sans"/>
                <a:ea typeface="Canva Sans"/>
                <a:cs typeface="Canva Sans"/>
                <a:sym typeface="Canva Sans"/>
              </a:rPr>
              <a:t>Central network switch with Layer 3 capabilities and VLAN support</a:t>
            </a:r>
          </a:p>
          <a:p>
            <a:pPr marL="421857" lvl="1" indent="-210928" algn="l">
              <a:lnSpc>
                <a:spcPts val="2735"/>
              </a:lnSpc>
              <a:buFont typeface="Arial"/>
              <a:buChar char="•"/>
            </a:pPr>
            <a:r>
              <a:rPr lang="en-US" sz="1953">
                <a:solidFill>
                  <a:srgbClr val="000000"/>
                </a:solidFill>
                <a:latin typeface="Canva Sans"/>
                <a:ea typeface="Canva Sans"/>
                <a:cs typeface="Canva Sans"/>
                <a:sym typeface="Canva Sans"/>
              </a:rPr>
              <a:t>Edge Switches (x6)</a:t>
            </a:r>
          </a:p>
          <a:p>
            <a:pPr marL="421857" lvl="1" indent="-210928" algn="l">
              <a:lnSpc>
                <a:spcPts val="2735"/>
              </a:lnSpc>
              <a:buFont typeface="Arial"/>
              <a:buChar char="•"/>
            </a:pPr>
            <a:r>
              <a:rPr lang="en-US" sz="1953">
                <a:solidFill>
                  <a:srgbClr val="000000"/>
                </a:solidFill>
                <a:latin typeface="Canva Sans"/>
                <a:ea typeface="Canva Sans"/>
                <a:cs typeface="Canva Sans"/>
                <a:sym typeface="Canva Sans"/>
              </a:rPr>
              <a:t>Cisco Catalyst 9200</a:t>
            </a:r>
          </a:p>
          <a:p>
            <a:pPr marL="421857" lvl="1" indent="-210928" algn="l">
              <a:lnSpc>
                <a:spcPts val="2735"/>
              </a:lnSpc>
              <a:buFont typeface="Arial"/>
              <a:buChar char="•"/>
            </a:pPr>
            <a:r>
              <a:rPr lang="en-US" sz="1953">
                <a:solidFill>
                  <a:srgbClr val="000000"/>
                </a:solidFill>
                <a:latin typeface="Canva Sans"/>
                <a:ea typeface="Canva Sans"/>
                <a:cs typeface="Canva Sans"/>
                <a:sym typeface="Canva Sans"/>
              </a:rPr>
              <a:t>Connects users in buildings, supports VLANs and POE</a:t>
            </a:r>
          </a:p>
          <a:p>
            <a:pPr marL="421857" lvl="1" indent="-210928" algn="l">
              <a:lnSpc>
                <a:spcPts val="2735"/>
              </a:lnSpc>
              <a:buFont typeface="Arial"/>
              <a:buChar char="•"/>
            </a:pPr>
            <a:r>
              <a:rPr lang="en-US" sz="1953">
                <a:solidFill>
                  <a:srgbClr val="000000"/>
                </a:solidFill>
                <a:latin typeface="Canva Sans"/>
                <a:ea typeface="Canva Sans"/>
                <a:cs typeface="Canva Sans"/>
                <a:sym typeface="Canva Sans"/>
              </a:rPr>
              <a:t>Network Rack &amp; Accessories</a:t>
            </a:r>
          </a:p>
          <a:p>
            <a:pPr marL="421857" lvl="1" indent="-210928" algn="l">
              <a:lnSpc>
                <a:spcPts val="2735"/>
              </a:lnSpc>
              <a:buFont typeface="Arial"/>
              <a:buChar char="•"/>
            </a:pPr>
            <a:r>
              <a:rPr lang="en-US" sz="1953">
                <a:solidFill>
                  <a:srgbClr val="000000"/>
                </a:solidFill>
                <a:latin typeface="Canva Sans"/>
                <a:ea typeface="Canva Sans"/>
                <a:cs typeface="Canva Sans"/>
                <a:sym typeface="Canva Sans"/>
              </a:rPr>
              <a:t>APC / Schneider</a:t>
            </a:r>
          </a:p>
          <a:p>
            <a:pPr marL="421857" lvl="1" indent="-210928" algn="l">
              <a:lnSpc>
                <a:spcPts val="2735"/>
              </a:lnSpc>
              <a:buFont typeface="Arial"/>
              <a:buChar char="•"/>
            </a:pPr>
            <a:r>
              <a:rPr lang="en-US" sz="1953">
                <a:solidFill>
                  <a:srgbClr val="000000"/>
                </a:solidFill>
                <a:latin typeface="Canva Sans"/>
                <a:ea typeface="Canva Sans"/>
                <a:cs typeface="Canva Sans"/>
                <a:sym typeface="Canva Sans"/>
              </a:rPr>
              <a:t>Rack mounting for switches and servers; includes UPS, cable management</a:t>
            </a:r>
          </a:p>
          <a:p>
            <a:pPr marL="421857" lvl="1" indent="-210928" algn="l">
              <a:lnSpc>
                <a:spcPts val="2735"/>
              </a:lnSpc>
              <a:buFont typeface="Arial"/>
              <a:buChar char="•"/>
            </a:pPr>
            <a:r>
              <a:rPr lang="en-US" sz="1953">
                <a:solidFill>
                  <a:srgbClr val="000000"/>
                </a:solidFill>
                <a:latin typeface="Canva Sans"/>
                <a:ea typeface="Canva Sans"/>
                <a:cs typeface="Canva Sans"/>
                <a:sym typeface="Canva Sans"/>
              </a:rPr>
              <a:t>CAT5e Cabling &amp; Patch Panels</a:t>
            </a:r>
          </a:p>
          <a:p>
            <a:pPr marL="421857" lvl="1" indent="-210928" algn="l">
              <a:lnSpc>
                <a:spcPts val="2735"/>
              </a:lnSpc>
              <a:buFont typeface="Arial"/>
              <a:buChar char="•"/>
            </a:pPr>
            <a:r>
              <a:rPr lang="en-US" sz="1953">
                <a:solidFill>
                  <a:srgbClr val="000000"/>
                </a:solidFill>
                <a:latin typeface="Canva Sans"/>
                <a:ea typeface="Canva Sans"/>
                <a:cs typeface="Canva Sans"/>
                <a:sym typeface="Canva Sans"/>
              </a:rPr>
              <a:t>Molex / D-Link</a:t>
            </a:r>
          </a:p>
          <a:p>
            <a:pPr marL="421857" lvl="1" indent="-210928" algn="l">
              <a:lnSpc>
                <a:spcPts val="2735"/>
              </a:lnSpc>
              <a:buFont typeface="Arial"/>
              <a:buChar char="•"/>
            </a:pPr>
            <a:r>
              <a:rPr lang="en-US" sz="1953">
                <a:solidFill>
                  <a:srgbClr val="000000"/>
                </a:solidFill>
                <a:latin typeface="Canva Sans"/>
                <a:ea typeface="Canva Sans"/>
                <a:cs typeface="Canva Sans"/>
                <a:sym typeface="Canva Sans"/>
              </a:rPr>
              <a:t>Structured cabling and reliable connections throughout the campus</a:t>
            </a:r>
          </a:p>
          <a:p>
            <a:pPr marL="421857" lvl="1" indent="-210928" algn="l">
              <a:lnSpc>
                <a:spcPts val="2735"/>
              </a:lnSpc>
              <a:buFont typeface="Arial"/>
              <a:buChar char="•"/>
            </a:pPr>
            <a:r>
              <a:rPr lang="en-US" sz="1953">
                <a:solidFill>
                  <a:srgbClr val="000000"/>
                </a:solidFill>
                <a:latin typeface="Canva Sans"/>
                <a:ea typeface="Canva Sans"/>
                <a:cs typeface="Canva Sans"/>
                <a:sym typeface="Canva Sans"/>
              </a:rPr>
              <a:t>Wi-Fi Access Points (x6)</a:t>
            </a:r>
          </a:p>
          <a:p>
            <a:pPr marL="421857" lvl="1" indent="-210928" algn="l">
              <a:lnSpc>
                <a:spcPts val="2735"/>
              </a:lnSpc>
              <a:buFont typeface="Arial"/>
              <a:buChar char="•"/>
            </a:pPr>
            <a:r>
              <a:rPr lang="en-US" sz="1953">
                <a:solidFill>
                  <a:srgbClr val="000000"/>
                </a:solidFill>
                <a:latin typeface="Canva Sans"/>
                <a:ea typeface="Canva Sans"/>
                <a:cs typeface="Canva Sans"/>
                <a:sym typeface="Canva Sans"/>
              </a:rPr>
              <a:t>Cisco Aironet</a:t>
            </a:r>
          </a:p>
          <a:p>
            <a:pPr marL="421857" lvl="1" indent="-210928" algn="l">
              <a:lnSpc>
                <a:spcPts val="2735"/>
              </a:lnSpc>
              <a:buFont typeface="Arial"/>
              <a:buChar char="•"/>
            </a:pPr>
            <a:r>
              <a:rPr lang="en-US" sz="1953">
                <a:solidFill>
                  <a:srgbClr val="000000"/>
                </a:solidFill>
                <a:latin typeface="Canva Sans"/>
                <a:ea typeface="Canva Sans"/>
                <a:cs typeface="Canva Sans"/>
                <a:sym typeface="Canva Sans"/>
              </a:rPr>
              <a:t>Wireless access in labs, admin areas, and classrooms</a:t>
            </a:r>
          </a:p>
          <a:p>
            <a:pPr marL="421857" lvl="1" indent="-210928" algn="l">
              <a:lnSpc>
                <a:spcPts val="2735"/>
              </a:lnSpc>
              <a:buFont typeface="Arial"/>
              <a:buChar char="•"/>
            </a:pPr>
            <a:r>
              <a:rPr lang="en-US" sz="1953">
                <a:solidFill>
                  <a:srgbClr val="000000"/>
                </a:solidFill>
                <a:latin typeface="Canva Sans"/>
                <a:ea typeface="Canva Sans"/>
                <a:cs typeface="Canva Sans"/>
                <a:sym typeface="Canva Sans"/>
              </a:rPr>
              <a:t>Spare NICs, Tools &amp; Connectors</a:t>
            </a:r>
          </a:p>
          <a:p>
            <a:pPr marL="421857" lvl="1" indent="-210928" algn="l">
              <a:lnSpc>
                <a:spcPts val="2735"/>
              </a:lnSpc>
              <a:buFont typeface="Arial"/>
              <a:buChar char="•"/>
            </a:pPr>
            <a:r>
              <a:rPr lang="en-US" sz="1953">
                <a:solidFill>
                  <a:srgbClr val="000000"/>
                </a:solidFill>
                <a:latin typeface="Canva Sans"/>
                <a:ea typeface="Canva Sans"/>
                <a:cs typeface="Canva Sans"/>
                <a:sym typeface="Canva Sans"/>
              </a:rPr>
              <a:t>TP-Link / D-Link</a:t>
            </a:r>
          </a:p>
          <a:p>
            <a:pPr marL="421857" lvl="1" indent="-210928" algn="l">
              <a:lnSpc>
                <a:spcPts val="2735"/>
              </a:lnSpc>
              <a:buFont typeface="Arial"/>
              <a:buChar char="•"/>
            </a:pPr>
            <a:r>
              <a:rPr lang="en-US" sz="1953">
                <a:solidFill>
                  <a:srgbClr val="000000"/>
                </a:solidFill>
                <a:latin typeface="Canva Sans"/>
                <a:ea typeface="Canva Sans"/>
                <a:cs typeface="Canva Sans"/>
                <a:sym typeface="Canva Sans"/>
              </a:rPr>
              <a:t>Additional tools and network cards for upgrading endpoints</a:t>
            </a: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91961" y="2122252"/>
            <a:ext cx="14407036" cy="1246488"/>
          </a:xfrm>
          <a:prstGeom prst="rect">
            <a:avLst/>
          </a:prstGeom>
        </p:spPr>
        <p:txBody>
          <a:bodyPr lIns="0" tIns="0" rIns="0" bIns="0" rtlCol="0" anchor="t">
            <a:spAutoFit/>
          </a:bodyPr>
          <a:lstStyle/>
          <a:p>
            <a:pPr marL="0" lvl="0" indent="0" algn="l">
              <a:lnSpc>
                <a:spcPts val="10276"/>
              </a:lnSpc>
              <a:spcBef>
                <a:spcPct val="0"/>
              </a:spcBef>
            </a:pPr>
            <a:r>
              <a:rPr lang="en-US" sz="7340" b="1" dirty="0">
                <a:solidFill>
                  <a:srgbClr val="000000"/>
                </a:solidFill>
                <a:latin typeface="Montserrat Bold"/>
                <a:ea typeface="Montserrat Bold"/>
                <a:cs typeface="Montserrat Bold"/>
                <a:sym typeface="Montserrat Bold"/>
              </a:rPr>
              <a:t>Software Requirements</a:t>
            </a:r>
          </a:p>
        </p:txBody>
      </p:sp>
      <p:sp>
        <p:nvSpPr>
          <p:cNvPr id="3" name="TextBox 3"/>
          <p:cNvSpPr txBox="1"/>
          <p:nvPr/>
        </p:nvSpPr>
        <p:spPr>
          <a:xfrm>
            <a:off x="1600297" y="3536315"/>
            <a:ext cx="16687703" cy="5721985"/>
          </a:xfrm>
          <a:prstGeom prst="rect">
            <a:avLst/>
          </a:prstGeom>
        </p:spPr>
        <p:txBody>
          <a:bodyPr lIns="0" tIns="0" rIns="0" bIns="0" rtlCol="0" anchor="t">
            <a:spAutoFit/>
          </a:bodyPr>
          <a:lstStyle/>
          <a:p>
            <a:pPr algn="just">
              <a:lnSpc>
                <a:spcPts val="3289"/>
              </a:lnSpc>
            </a:pPr>
            <a:endParaRPr/>
          </a:p>
          <a:p>
            <a:pPr algn="just">
              <a:lnSpc>
                <a:spcPts val="3289"/>
              </a:lnSpc>
            </a:pPr>
            <a:r>
              <a:rPr lang="en-US" sz="2349" u="none" strike="noStrike">
                <a:solidFill>
                  <a:srgbClr val="101010"/>
                </a:solidFill>
                <a:latin typeface="Montserrat"/>
                <a:ea typeface="Montserrat"/>
                <a:cs typeface="Montserrat"/>
                <a:sym typeface="Montserrat"/>
              </a:rPr>
              <a:t>Windows Server OS (Datacenter/Standard)</a:t>
            </a:r>
          </a:p>
          <a:p>
            <a:pPr marL="507363" lvl="1" indent="-253681" algn="just">
              <a:lnSpc>
                <a:spcPts val="3289"/>
              </a:lnSpc>
              <a:buFont typeface="Arial"/>
              <a:buChar char="•"/>
            </a:pPr>
            <a:r>
              <a:rPr lang="en-US" sz="2349" u="none" strike="noStrike">
                <a:solidFill>
                  <a:srgbClr val="101010"/>
                </a:solidFill>
                <a:latin typeface="Montserrat"/>
                <a:ea typeface="Montserrat"/>
                <a:cs typeface="Montserrat"/>
                <a:sym typeface="Montserrat"/>
              </a:rPr>
              <a:t>Runs Active Directory, DHCP, DNS, and File Sharing services</a:t>
            </a:r>
          </a:p>
          <a:p>
            <a:pPr algn="just">
              <a:lnSpc>
                <a:spcPts val="3289"/>
              </a:lnSpc>
            </a:pPr>
            <a:r>
              <a:rPr lang="en-US" sz="2349" u="none" strike="noStrike">
                <a:solidFill>
                  <a:srgbClr val="101010"/>
                </a:solidFill>
                <a:latin typeface="Montserrat"/>
                <a:ea typeface="Montserrat"/>
                <a:cs typeface="Montserrat"/>
                <a:sym typeface="Montserrat"/>
              </a:rPr>
              <a:t>pfSense / Cisco OS</a:t>
            </a:r>
          </a:p>
          <a:p>
            <a:pPr marL="507363" lvl="1" indent="-253681" algn="just">
              <a:lnSpc>
                <a:spcPts val="3289"/>
              </a:lnSpc>
              <a:buFont typeface="Arial"/>
              <a:buChar char="•"/>
            </a:pPr>
            <a:r>
              <a:rPr lang="en-US" sz="2349" u="none" strike="noStrike">
                <a:solidFill>
                  <a:srgbClr val="101010"/>
                </a:solidFill>
                <a:latin typeface="Montserrat"/>
                <a:ea typeface="Montserrat"/>
                <a:cs typeface="Montserrat"/>
                <a:sym typeface="Montserrat"/>
              </a:rPr>
              <a:t>Firewall and routing on ASA and ISR hardware</a:t>
            </a:r>
          </a:p>
          <a:p>
            <a:pPr algn="just">
              <a:lnSpc>
                <a:spcPts val="3289"/>
              </a:lnSpc>
            </a:pPr>
            <a:r>
              <a:rPr lang="en-US" sz="2349" u="none" strike="noStrike">
                <a:solidFill>
                  <a:srgbClr val="101010"/>
                </a:solidFill>
                <a:latin typeface="Montserrat"/>
                <a:ea typeface="Montserrat"/>
                <a:cs typeface="Montserrat"/>
                <a:sym typeface="Montserrat"/>
              </a:rPr>
              <a:t>Microsoft Defender or Bitdefender</a:t>
            </a:r>
          </a:p>
          <a:p>
            <a:pPr marL="507363" lvl="1" indent="-253681" algn="just">
              <a:lnSpc>
                <a:spcPts val="3289"/>
              </a:lnSpc>
              <a:buFont typeface="Arial"/>
              <a:buChar char="•"/>
            </a:pPr>
            <a:r>
              <a:rPr lang="en-US" sz="2349" u="none" strike="noStrike">
                <a:solidFill>
                  <a:srgbClr val="101010"/>
                </a:solidFill>
                <a:latin typeface="Montserrat"/>
                <a:ea typeface="Montserrat"/>
                <a:cs typeface="Montserrat"/>
                <a:sym typeface="Montserrat"/>
              </a:rPr>
              <a:t>Endpoint protection on servers and desktops</a:t>
            </a:r>
          </a:p>
          <a:p>
            <a:pPr algn="just">
              <a:lnSpc>
                <a:spcPts val="3289"/>
              </a:lnSpc>
            </a:pPr>
            <a:r>
              <a:rPr lang="en-US" sz="2349" u="none" strike="noStrike">
                <a:solidFill>
                  <a:srgbClr val="101010"/>
                </a:solidFill>
                <a:latin typeface="Montserrat"/>
                <a:ea typeface="Montserrat"/>
                <a:cs typeface="Montserrat"/>
                <a:sym typeface="Montserrat"/>
              </a:rPr>
              <a:t>Zabbix / PRTG / Nagios</a:t>
            </a:r>
          </a:p>
          <a:p>
            <a:pPr marL="507363" lvl="1" indent="-253681" algn="just">
              <a:lnSpc>
                <a:spcPts val="3289"/>
              </a:lnSpc>
              <a:buFont typeface="Arial"/>
              <a:buChar char="•"/>
            </a:pPr>
            <a:r>
              <a:rPr lang="en-US" sz="2349" u="none" strike="noStrike">
                <a:solidFill>
                  <a:srgbClr val="101010"/>
                </a:solidFill>
                <a:latin typeface="Montserrat"/>
                <a:ea typeface="Montserrat"/>
                <a:cs typeface="Montserrat"/>
                <a:sym typeface="Montserrat"/>
              </a:rPr>
              <a:t>Network monitoring, alerting, and performance baselining</a:t>
            </a:r>
          </a:p>
          <a:p>
            <a:pPr algn="just">
              <a:lnSpc>
                <a:spcPts val="3289"/>
              </a:lnSpc>
            </a:pPr>
            <a:r>
              <a:rPr lang="en-US" sz="2349" u="none" strike="noStrike">
                <a:solidFill>
                  <a:srgbClr val="101010"/>
                </a:solidFill>
                <a:latin typeface="Montserrat"/>
                <a:ea typeface="Montserrat"/>
                <a:cs typeface="Montserrat"/>
                <a:sym typeface="Montserrat"/>
              </a:rPr>
              <a:t>GPO &amp; Domain Group Policies</a:t>
            </a:r>
          </a:p>
          <a:p>
            <a:pPr marL="507363" lvl="1" indent="-253681" algn="just">
              <a:lnSpc>
                <a:spcPts val="3289"/>
              </a:lnSpc>
              <a:buFont typeface="Arial"/>
              <a:buChar char="•"/>
            </a:pPr>
            <a:r>
              <a:rPr lang="en-US" sz="2349" u="none" strike="noStrike">
                <a:solidFill>
                  <a:srgbClr val="101010"/>
                </a:solidFill>
                <a:latin typeface="Montserrat"/>
                <a:ea typeface="Montserrat"/>
                <a:cs typeface="Montserrat"/>
                <a:sym typeface="Montserrat"/>
              </a:rPr>
              <a:t>Centralized user and device management</a:t>
            </a:r>
          </a:p>
          <a:p>
            <a:pPr algn="just">
              <a:lnSpc>
                <a:spcPts val="3289"/>
              </a:lnSpc>
            </a:pPr>
            <a:r>
              <a:rPr lang="en-US" sz="2349" u="none" strike="noStrike">
                <a:solidFill>
                  <a:srgbClr val="101010"/>
                </a:solidFill>
                <a:latin typeface="Montserrat"/>
                <a:ea typeface="Montserrat"/>
                <a:cs typeface="Montserrat"/>
                <a:sym typeface="Montserrat"/>
              </a:rPr>
              <a:t>Clonezilla / Veeam Backup</a:t>
            </a:r>
          </a:p>
          <a:p>
            <a:pPr marL="507363" lvl="1" indent="-253681" algn="just">
              <a:lnSpc>
                <a:spcPts val="3289"/>
              </a:lnSpc>
              <a:buFont typeface="Arial"/>
              <a:buChar char="•"/>
            </a:pPr>
            <a:r>
              <a:rPr lang="en-US" sz="2349" u="none" strike="noStrike">
                <a:solidFill>
                  <a:srgbClr val="101010"/>
                </a:solidFill>
                <a:latin typeface="Montserrat"/>
                <a:ea typeface="Montserrat"/>
                <a:cs typeface="Montserrat"/>
                <a:sym typeface="Montserrat"/>
              </a:rPr>
              <a:t>System imaging and data backup solution</a:t>
            </a:r>
          </a:p>
          <a:p>
            <a:pPr algn="just">
              <a:lnSpc>
                <a:spcPts val="3289"/>
              </a:lnSpc>
            </a:pPr>
            <a:endParaRPr lang="en-US" sz="2349" u="none" strike="noStrike">
              <a:solidFill>
                <a:srgbClr val="101010"/>
              </a:solidFill>
              <a:latin typeface="Montserrat"/>
              <a:ea typeface="Montserrat"/>
              <a:cs typeface="Montserrat"/>
              <a:sym typeface="Montserrat"/>
            </a:endParaRPr>
          </a:p>
        </p:txBody>
      </p:sp>
      <p:grpSp>
        <p:nvGrpSpPr>
          <p:cNvPr id="4" name="Group 4"/>
          <p:cNvGrpSpPr/>
          <p:nvPr/>
        </p:nvGrpSpPr>
        <p:grpSpPr>
          <a:xfrm>
            <a:off x="0" y="0"/>
            <a:ext cx="18288000" cy="1874361"/>
            <a:chOff x="0" y="0"/>
            <a:chExt cx="9414331" cy="964887"/>
          </a:xfrm>
        </p:grpSpPr>
        <p:sp>
          <p:nvSpPr>
            <p:cNvPr id="5" name="Freeform 5"/>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6" name="TextBox 6"/>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3278458" y="-2050784"/>
            <a:ext cx="5608684" cy="7562124"/>
          </a:xfrm>
          <a:custGeom>
            <a:avLst/>
            <a:gdLst>
              <a:gd name="connsiteX0" fmla="*/ 0 w 8774178"/>
              <a:gd name="connsiteY0" fmla="*/ 0 h 8796168"/>
              <a:gd name="connsiteX1" fmla="*/ 5608684 w 8774178"/>
              <a:gd name="connsiteY1" fmla="*/ 4672812 h 8796168"/>
              <a:gd name="connsiteX2" fmla="*/ 8774178 w 8774178"/>
              <a:gd name="connsiteY2" fmla="*/ 8796168 h 8796168"/>
              <a:gd name="connsiteX3" fmla="*/ 0 w 8774178"/>
              <a:gd name="connsiteY3" fmla="*/ 8796168 h 8796168"/>
              <a:gd name="connsiteX4" fmla="*/ 0 w 8774178"/>
              <a:gd name="connsiteY4" fmla="*/ 0 h 8796168"/>
              <a:gd name="connsiteX0" fmla="*/ 27284 w 8774178"/>
              <a:gd name="connsiteY0" fmla="*/ 0 h 7562124"/>
              <a:gd name="connsiteX1" fmla="*/ 5608684 w 8774178"/>
              <a:gd name="connsiteY1" fmla="*/ 3438768 h 7562124"/>
              <a:gd name="connsiteX2" fmla="*/ 8774178 w 8774178"/>
              <a:gd name="connsiteY2" fmla="*/ 7562124 h 7562124"/>
              <a:gd name="connsiteX3" fmla="*/ 0 w 8774178"/>
              <a:gd name="connsiteY3" fmla="*/ 7562124 h 7562124"/>
              <a:gd name="connsiteX4" fmla="*/ 27284 w 8774178"/>
              <a:gd name="connsiteY4" fmla="*/ 0 h 7562124"/>
              <a:gd name="connsiteX0" fmla="*/ 27284 w 5608684"/>
              <a:gd name="connsiteY0" fmla="*/ 0 h 7562124"/>
              <a:gd name="connsiteX1" fmla="*/ 5608684 w 5608684"/>
              <a:gd name="connsiteY1" fmla="*/ 3438768 h 7562124"/>
              <a:gd name="connsiteX2" fmla="*/ 3181133 w 5608684"/>
              <a:gd name="connsiteY2" fmla="*/ 7517145 h 7562124"/>
              <a:gd name="connsiteX3" fmla="*/ 0 w 5608684"/>
              <a:gd name="connsiteY3" fmla="*/ 7562124 h 7562124"/>
              <a:gd name="connsiteX4" fmla="*/ 27284 w 5608684"/>
              <a:gd name="connsiteY4" fmla="*/ 0 h 756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8684" h="7562124">
                <a:moveTo>
                  <a:pt x="27284" y="0"/>
                </a:moveTo>
                <a:lnTo>
                  <a:pt x="5608684" y="3438768"/>
                </a:lnTo>
                <a:lnTo>
                  <a:pt x="3181133" y="7517145"/>
                </a:lnTo>
                <a:lnTo>
                  <a:pt x="0" y="7562124"/>
                </a:lnTo>
                <a:cubicBezTo>
                  <a:pt x="9095" y="5041416"/>
                  <a:pt x="18189" y="2520708"/>
                  <a:pt x="27284" y="0"/>
                </a:cubicBezTo>
                <a:close/>
              </a:path>
            </a:pathLst>
          </a:custGeom>
          <a:blipFill>
            <a:blip r:embed="rId2"/>
            <a:stretch>
              <a:fillRect/>
            </a:stretch>
          </a:blipFill>
        </p:spPr>
      </p:sp>
      <p:sp>
        <p:nvSpPr>
          <p:cNvPr id="3" name="TextBox 3"/>
          <p:cNvSpPr txBox="1"/>
          <p:nvPr/>
        </p:nvSpPr>
        <p:spPr>
          <a:xfrm>
            <a:off x="928648" y="4818412"/>
            <a:ext cx="5310749" cy="1724025"/>
          </a:xfrm>
          <a:prstGeom prst="rect">
            <a:avLst/>
          </a:prstGeom>
        </p:spPr>
        <p:txBody>
          <a:bodyPr lIns="0" tIns="0" rIns="0" bIns="0" rtlCol="0" anchor="t">
            <a:spAutoFit/>
          </a:bodyPr>
          <a:lstStyle/>
          <a:p>
            <a:pPr marL="0" lvl="0" indent="0" algn="ctr">
              <a:lnSpc>
                <a:spcPts val="6809"/>
              </a:lnSpc>
              <a:spcBef>
                <a:spcPct val="0"/>
              </a:spcBef>
            </a:pPr>
            <a:r>
              <a:rPr lang="en-US" sz="5674" u="none" strike="noStrike">
                <a:solidFill>
                  <a:srgbClr val="FFFFFF"/>
                </a:solidFill>
                <a:latin typeface="Montserrat"/>
                <a:ea typeface="Montserrat"/>
                <a:cs typeface="Montserrat"/>
                <a:sym typeface="Montserrat"/>
              </a:rPr>
              <a:t>Marketing Strategy</a:t>
            </a:r>
          </a:p>
        </p:txBody>
      </p:sp>
      <p:sp>
        <p:nvSpPr>
          <p:cNvPr id="4" name="TextBox 4"/>
          <p:cNvSpPr txBox="1"/>
          <p:nvPr/>
        </p:nvSpPr>
        <p:spPr>
          <a:xfrm>
            <a:off x="7108564" y="3320351"/>
            <a:ext cx="1320833" cy="969427"/>
          </a:xfrm>
          <a:prstGeom prst="rect">
            <a:avLst/>
          </a:prstGeom>
        </p:spPr>
        <p:txBody>
          <a:bodyPr lIns="0" tIns="0" rIns="0" bIns="0" rtlCol="0" anchor="t">
            <a:spAutoFit/>
          </a:bodyPr>
          <a:lstStyle/>
          <a:p>
            <a:pPr algn="ctr">
              <a:lnSpc>
                <a:spcPts val="7938"/>
              </a:lnSpc>
            </a:pPr>
            <a:r>
              <a:rPr lang="en-US" sz="5670" b="1" dirty="0">
                <a:solidFill>
                  <a:srgbClr val="FFFFFF"/>
                </a:solidFill>
                <a:latin typeface="Montserrat Bold"/>
                <a:ea typeface="Montserrat Bold"/>
                <a:cs typeface="Montserrat Bold"/>
                <a:sym typeface="Montserrat Bold"/>
              </a:rPr>
              <a:t>02</a:t>
            </a:r>
          </a:p>
        </p:txBody>
      </p:sp>
      <p:sp>
        <p:nvSpPr>
          <p:cNvPr id="5" name="Freeform 5"/>
          <p:cNvSpPr/>
          <p:nvPr/>
        </p:nvSpPr>
        <p:spPr>
          <a:xfrm rot="-1898322">
            <a:off x="-376109" y="7638655"/>
            <a:ext cx="2813234" cy="3711657"/>
          </a:xfrm>
          <a:custGeom>
            <a:avLst/>
            <a:gdLst>
              <a:gd name="connsiteX0" fmla="*/ 3324687 w 4891502"/>
              <a:gd name="connsiteY0" fmla="*/ 7800 h 4903762"/>
              <a:gd name="connsiteX1" fmla="*/ 4891502 w 4891502"/>
              <a:gd name="connsiteY1" fmla="*/ 0 h 4903762"/>
              <a:gd name="connsiteX2" fmla="*/ 4891502 w 4891502"/>
              <a:gd name="connsiteY2" fmla="*/ 4903762 h 4903762"/>
              <a:gd name="connsiteX3" fmla="*/ 0 w 4891502"/>
              <a:gd name="connsiteY3" fmla="*/ 4903762 h 4903762"/>
              <a:gd name="connsiteX4" fmla="*/ 3324687 w 4891502"/>
              <a:gd name="connsiteY4" fmla="*/ 7800 h 4903762"/>
              <a:gd name="connsiteX0" fmla="*/ 3324687 w 4891502"/>
              <a:gd name="connsiteY0" fmla="*/ 7800 h 4903762"/>
              <a:gd name="connsiteX1" fmla="*/ 4891502 w 4891502"/>
              <a:gd name="connsiteY1" fmla="*/ 0 h 4903762"/>
              <a:gd name="connsiteX2" fmla="*/ 4874180 w 4891502"/>
              <a:gd name="connsiteY2" fmla="*/ 3711657 h 4903762"/>
              <a:gd name="connsiteX3" fmla="*/ 0 w 4891502"/>
              <a:gd name="connsiteY3" fmla="*/ 4903762 h 4903762"/>
              <a:gd name="connsiteX4" fmla="*/ 3324687 w 4891502"/>
              <a:gd name="connsiteY4" fmla="*/ 7800 h 4903762"/>
              <a:gd name="connsiteX0" fmla="*/ 1246419 w 2813234"/>
              <a:gd name="connsiteY0" fmla="*/ 7800 h 3711657"/>
              <a:gd name="connsiteX1" fmla="*/ 2813234 w 2813234"/>
              <a:gd name="connsiteY1" fmla="*/ 0 h 3711657"/>
              <a:gd name="connsiteX2" fmla="*/ 2795912 w 2813234"/>
              <a:gd name="connsiteY2" fmla="*/ 3711657 h 3711657"/>
              <a:gd name="connsiteX3" fmla="*/ 0 w 2813234"/>
              <a:gd name="connsiteY3" fmla="*/ 1995539 h 3711657"/>
              <a:gd name="connsiteX4" fmla="*/ 1246419 w 2813234"/>
              <a:gd name="connsiteY4" fmla="*/ 7800 h 3711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234" h="3711657">
                <a:moveTo>
                  <a:pt x="1246419" y="7800"/>
                </a:moveTo>
                <a:lnTo>
                  <a:pt x="2813234" y="0"/>
                </a:lnTo>
                <a:lnTo>
                  <a:pt x="2795912" y="3711657"/>
                </a:lnTo>
                <a:lnTo>
                  <a:pt x="0" y="1995539"/>
                </a:lnTo>
                <a:lnTo>
                  <a:pt x="1246419" y="7800"/>
                </a:lnTo>
                <a:close/>
              </a:path>
            </a:pathLst>
          </a:custGeom>
          <a:blipFill>
            <a:blip r:embed="rId2"/>
            <a:stretch>
              <a:fillRect/>
            </a:stretch>
          </a:blipFill>
        </p:spPr>
      </p:sp>
      <p:graphicFrame>
        <p:nvGraphicFramePr>
          <p:cNvPr id="7" name="Table 6">
            <a:extLst>
              <a:ext uri="{FF2B5EF4-FFF2-40B4-BE49-F238E27FC236}">
                <a16:creationId xmlns:a16="http://schemas.microsoft.com/office/drawing/2014/main" id="{8F535803-4B96-4876-9A5F-8A5C05F4E31E}"/>
              </a:ext>
            </a:extLst>
          </p:cNvPr>
          <p:cNvGraphicFramePr>
            <a:graphicFrameLocks noGrp="1"/>
          </p:cNvGraphicFramePr>
          <p:nvPr>
            <p:extLst>
              <p:ext uri="{D42A27DB-BD31-4B8C-83A1-F6EECF244321}">
                <p14:modId xmlns:p14="http://schemas.microsoft.com/office/powerpoint/2010/main" val="3957350859"/>
              </p:ext>
            </p:extLst>
          </p:nvPr>
        </p:nvGraphicFramePr>
        <p:xfrm>
          <a:off x="654824" y="1714500"/>
          <a:ext cx="16978352" cy="8099023"/>
        </p:xfrm>
        <a:graphic>
          <a:graphicData uri="http://schemas.openxmlformats.org/drawingml/2006/table">
            <a:tbl>
              <a:tblPr>
                <a:tableStyleId>{5C22544A-7EE6-4342-B048-85BDC9FD1C3A}</a:tableStyleId>
              </a:tblPr>
              <a:tblGrid>
                <a:gridCol w="6297485">
                  <a:extLst>
                    <a:ext uri="{9D8B030D-6E8A-4147-A177-3AD203B41FA5}">
                      <a16:colId xmlns:a16="http://schemas.microsoft.com/office/drawing/2014/main" val="2232530227"/>
                    </a:ext>
                  </a:extLst>
                </a:gridCol>
                <a:gridCol w="3215033">
                  <a:extLst>
                    <a:ext uri="{9D8B030D-6E8A-4147-A177-3AD203B41FA5}">
                      <a16:colId xmlns:a16="http://schemas.microsoft.com/office/drawing/2014/main" val="1560707207"/>
                    </a:ext>
                  </a:extLst>
                </a:gridCol>
                <a:gridCol w="1590942">
                  <a:extLst>
                    <a:ext uri="{9D8B030D-6E8A-4147-A177-3AD203B41FA5}">
                      <a16:colId xmlns:a16="http://schemas.microsoft.com/office/drawing/2014/main" val="1138812120"/>
                    </a:ext>
                  </a:extLst>
                </a:gridCol>
                <a:gridCol w="2858727">
                  <a:extLst>
                    <a:ext uri="{9D8B030D-6E8A-4147-A177-3AD203B41FA5}">
                      <a16:colId xmlns:a16="http://schemas.microsoft.com/office/drawing/2014/main" val="2111601931"/>
                    </a:ext>
                  </a:extLst>
                </a:gridCol>
                <a:gridCol w="3016165">
                  <a:extLst>
                    <a:ext uri="{9D8B030D-6E8A-4147-A177-3AD203B41FA5}">
                      <a16:colId xmlns:a16="http://schemas.microsoft.com/office/drawing/2014/main" val="2853319489"/>
                    </a:ext>
                  </a:extLst>
                </a:gridCol>
              </a:tblGrid>
              <a:tr h="410790">
                <a:tc>
                  <a:txBody>
                    <a:bodyPr/>
                    <a:lstStyle/>
                    <a:p>
                      <a:pPr algn="ctr" fontAlgn="t"/>
                      <a:r>
                        <a:rPr lang="en-US" sz="2700" u="none" strike="noStrike">
                          <a:effectLst/>
                        </a:rPr>
                        <a:t>Item</a:t>
                      </a:r>
                      <a:endParaRPr lang="en-US" sz="2700" b="1" i="0" u="none" strike="noStrike">
                        <a:solidFill>
                          <a:srgbClr val="000000"/>
                        </a:solidFill>
                        <a:effectLst/>
                        <a:latin typeface="Calibri" panose="020F0502020204030204" pitchFamily="34" charset="0"/>
                      </a:endParaRPr>
                    </a:p>
                  </a:txBody>
                  <a:tcPr marL="22771" marR="22771" marT="22771" marB="0"/>
                </a:tc>
                <a:tc>
                  <a:txBody>
                    <a:bodyPr/>
                    <a:lstStyle/>
                    <a:p>
                      <a:pPr algn="ctr" fontAlgn="t"/>
                      <a:r>
                        <a:rPr lang="en-US" sz="2700" u="none" strike="noStrike">
                          <a:effectLst/>
                        </a:rPr>
                        <a:t>Brand</a:t>
                      </a:r>
                      <a:endParaRPr lang="en-US" sz="2700" b="1" i="0" u="none" strike="noStrike">
                        <a:solidFill>
                          <a:srgbClr val="000000"/>
                        </a:solidFill>
                        <a:effectLst/>
                        <a:latin typeface="Calibri" panose="020F0502020204030204" pitchFamily="34" charset="0"/>
                      </a:endParaRPr>
                    </a:p>
                  </a:txBody>
                  <a:tcPr marL="22771" marR="22771" marT="22771" marB="0"/>
                </a:tc>
                <a:tc>
                  <a:txBody>
                    <a:bodyPr/>
                    <a:lstStyle/>
                    <a:p>
                      <a:pPr algn="ctr" fontAlgn="t"/>
                      <a:r>
                        <a:rPr lang="en-US" sz="2700" u="none" strike="noStrike">
                          <a:effectLst/>
                        </a:rPr>
                        <a:t>Qty</a:t>
                      </a:r>
                      <a:endParaRPr lang="en-US" sz="2700" b="1" i="0" u="none" strike="noStrike">
                        <a:solidFill>
                          <a:srgbClr val="000000"/>
                        </a:solidFill>
                        <a:effectLst/>
                        <a:latin typeface="Calibri" panose="020F0502020204030204" pitchFamily="34" charset="0"/>
                      </a:endParaRPr>
                    </a:p>
                  </a:txBody>
                  <a:tcPr marL="22771" marR="22771" marT="22771" marB="0"/>
                </a:tc>
                <a:tc>
                  <a:txBody>
                    <a:bodyPr/>
                    <a:lstStyle/>
                    <a:p>
                      <a:pPr algn="ctr" fontAlgn="t"/>
                      <a:r>
                        <a:rPr lang="en-US" sz="2700" u="none" strike="noStrike">
                          <a:effectLst/>
                        </a:rPr>
                        <a:t>Unit Price (LKR)</a:t>
                      </a:r>
                      <a:endParaRPr lang="en-US" sz="2700" b="1" i="0" u="none" strike="noStrike">
                        <a:solidFill>
                          <a:srgbClr val="000000"/>
                        </a:solidFill>
                        <a:effectLst/>
                        <a:latin typeface="Calibri" panose="020F0502020204030204" pitchFamily="34" charset="0"/>
                      </a:endParaRPr>
                    </a:p>
                  </a:txBody>
                  <a:tcPr marL="22771" marR="22771" marT="22771" marB="0"/>
                </a:tc>
                <a:tc>
                  <a:txBody>
                    <a:bodyPr/>
                    <a:lstStyle/>
                    <a:p>
                      <a:pPr algn="ctr" fontAlgn="t"/>
                      <a:r>
                        <a:rPr lang="en-US" sz="2700" u="none" strike="noStrike">
                          <a:effectLst/>
                        </a:rPr>
                        <a:t>Total (LKR)</a:t>
                      </a:r>
                      <a:endParaRPr lang="en-US" sz="2700" b="1" i="0" u="none" strike="noStrike">
                        <a:solidFill>
                          <a:srgbClr val="000000"/>
                        </a:solidFill>
                        <a:effectLst/>
                        <a:latin typeface="Calibri" panose="020F0502020204030204" pitchFamily="34" charset="0"/>
                      </a:endParaRPr>
                    </a:p>
                  </a:txBody>
                  <a:tcPr marL="22771" marR="22771" marT="22771" marB="0"/>
                </a:tc>
                <a:extLst>
                  <a:ext uri="{0D108BD9-81ED-4DB2-BD59-A6C34878D82A}">
                    <a16:rowId xmlns:a16="http://schemas.microsoft.com/office/drawing/2014/main" val="3598776132"/>
                  </a:ext>
                </a:extLst>
              </a:tr>
              <a:tr h="706891">
                <a:tc>
                  <a:txBody>
                    <a:bodyPr/>
                    <a:lstStyle/>
                    <a:p>
                      <a:pPr algn="l" fontAlgn="b"/>
                      <a:r>
                        <a:rPr lang="en-US" sz="2700" u="none" strike="noStrike">
                          <a:effectLst/>
                        </a:rPr>
                        <a:t>Network-ready Printers</a:t>
                      </a:r>
                      <a:endParaRPr lang="en-US" sz="2700" b="0" i="0" u="none" strike="noStrike">
                        <a:solidFill>
                          <a:srgbClr val="000000"/>
                        </a:solidFill>
                        <a:effectLst/>
                        <a:latin typeface="Calibri" panose="020F0502020204030204" pitchFamily="34" charset="0"/>
                      </a:endParaRPr>
                    </a:p>
                  </a:txBody>
                  <a:tcPr marL="22771" marR="22771" marT="22771" marB="0" anchor="b"/>
                </a:tc>
                <a:tc>
                  <a:txBody>
                    <a:bodyPr/>
                    <a:lstStyle/>
                    <a:p>
                      <a:pPr algn="l" fontAlgn="b"/>
                      <a:r>
                        <a:rPr lang="en-US" sz="2700" u="none" strike="noStrike">
                          <a:effectLst/>
                        </a:rPr>
                        <a:t>HP / Canon</a:t>
                      </a:r>
                      <a:endParaRPr lang="en-US" sz="2700" b="0" i="0" u="none" strike="noStrike">
                        <a:solidFill>
                          <a:srgbClr val="000000"/>
                        </a:solidFill>
                        <a:effectLst/>
                        <a:latin typeface="Calibri" panose="020F0502020204030204" pitchFamily="34" charset="0"/>
                      </a:endParaRPr>
                    </a:p>
                  </a:txBody>
                  <a:tcPr marL="22771" marR="22771" marT="22771" marB="0" anchor="b"/>
                </a:tc>
                <a:tc>
                  <a:txBody>
                    <a:bodyPr/>
                    <a:lstStyle/>
                    <a:p>
                      <a:pPr algn="r" fontAlgn="b"/>
                      <a:r>
                        <a:rPr lang="en-US" sz="2700" u="none" strike="noStrike">
                          <a:effectLst/>
                        </a:rPr>
                        <a:t>5</a:t>
                      </a:r>
                      <a:endParaRPr lang="en-US" sz="2700" b="0" i="0" u="none" strike="noStrike">
                        <a:solidFill>
                          <a:srgbClr val="000000"/>
                        </a:solidFill>
                        <a:effectLst/>
                        <a:latin typeface="Calibri" panose="020F0502020204030204" pitchFamily="34" charset="0"/>
                      </a:endParaRPr>
                    </a:p>
                  </a:txBody>
                  <a:tcPr marL="22771" marR="22771" marT="22771" marB="0" anchor="b"/>
                </a:tc>
                <a:tc>
                  <a:txBody>
                    <a:bodyPr/>
                    <a:lstStyle/>
                    <a:p>
                      <a:pPr algn="l" fontAlgn="b"/>
                      <a:r>
                        <a:rPr lang="en-US" sz="2700" u="none" strike="noStrike">
                          <a:effectLst/>
                        </a:rPr>
                        <a:t> LKR      100,000.00 </a:t>
                      </a:r>
                      <a:endParaRPr lang="en-US" sz="2700" b="0" i="0" u="none" strike="noStrike">
                        <a:solidFill>
                          <a:srgbClr val="000000"/>
                        </a:solidFill>
                        <a:effectLst/>
                        <a:latin typeface="Calibri" panose="020F0502020204030204" pitchFamily="34" charset="0"/>
                      </a:endParaRPr>
                    </a:p>
                  </a:txBody>
                  <a:tcPr marL="22771" marR="22771" marT="22771" marB="0" anchor="b"/>
                </a:tc>
                <a:tc>
                  <a:txBody>
                    <a:bodyPr/>
                    <a:lstStyle/>
                    <a:p>
                      <a:pPr algn="l" fontAlgn="b"/>
                      <a:r>
                        <a:rPr lang="en-US" sz="2700" u="none" strike="noStrike">
                          <a:effectLst/>
                        </a:rPr>
                        <a:t> LKR        500,000.00 </a:t>
                      </a:r>
                      <a:endParaRPr lang="en-US" sz="2700" b="0" i="0" u="none" strike="noStrike">
                        <a:solidFill>
                          <a:srgbClr val="000000"/>
                        </a:solidFill>
                        <a:effectLst/>
                        <a:latin typeface="Calibri" panose="020F0502020204030204" pitchFamily="34" charset="0"/>
                      </a:endParaRPr>
                    </a:p>
                  </a:txBody>
                  <a:tcPr marL="22771" marR="22771" marT="22771" marB="0" anchor="b"/>
                </a:tc>
                <a:extLst>
                  <a:ext uri="{0D108BD9-81ED-4DB2-BD59-A6C34878D82A}">
                    <a16:rowId xmlns:a16="http://schemas.microsoft.com/office/drawing/2014/main" val="4119017692"/>
                  </a:ext>
                </a:extLst>
              </a:tr>
              <a:tr h="410790">
                <a:tc>
                  <a:txBody>
                    <a:bodyPr/>
                    <a:lstStyle/>
                    <a:p>
                      <a:pPr algn="l" fontAlgn="b"/>
                      <a:r>
                        <a:rPr lang="en-US" sz="2700" u="none" strike="noStrike">
                          <a:effectLst/>
                        </a:rPr>
                        <a:t>Servers (Web, AD, DHCP, Backup)</a:t>
                      </a:r>
                      <a:endParaRPr lang="en-US" sz="2700" b="0" i="0" u="none" strike="noStrike">
                        <a:solidFill>
                          <a:srgbClr val="000000"/>
                        </a:solidFill>
                        <a:effectLst/>
                        <a:latin typeface="Calibri" panose="020F0502020204030204" pitchFamily="34" charset="0"/>
                      </a:endParaRPr>
                    </a:p>
                  </a:txBody>
                  <a:tcPr marL="22771" marR="22771" marT="22771" marB="0" anchor="b"/>
                </a:tc>
                <a:tc>
                  <a:txBody>
                    <a:bodyPr/>
                    <a:lstStyle/>
                    <a:p>
                      <a:pPr algn="l" fontAlgn="b"/>
                      <a:r>
                        <a:rPr lang="en-US" sz="2700" u="none" strike="noStrike">
                          <a:effectLst/>
                        </a:rPr>
                        <a:t>Dell PowerEdge</a:t>
                      </a:r>
                      <a:endParaRPr lang="en-US" sz="2700" b="0" i="0" u="none" strike="noStrike">
                        <a:solidFill>
                          <a:srgbClr val="000000"/>
                        </a:solidFill>
                        <a:effectLst/>
                        <a:latin typeface="Calibri" panose="020F0502020204030204" pitchFamily="34" charset="0"/>
                      </a:endParaRPr>
                    </a:p>
                  </a:txBody>
                  <a:tcPr marL="22771" marR="22771" marT="22771" marB="0" anchor="b"/>
                </a:tc>
                <a:tc>
                  <a:txBody>
                    <a:bodyPr/>
                    <a:lstStyle/>
                    <a:p>
                      <a:pPr algn="r" fontAlgn="b"/>
                      <a:r>
                        <a:rPr lang="en-US" sz="2700" u="none" strike="noStrike">
                          <a:effectLst/>
                        </a:rPr>
                        <a:t>6</a:t>
                      </a:r>
                      <a:endParaRPr lang="en-US" sz="2700" b="0" i="0" u="none" strike="noStrike">
                        <a:solidFill>
                          <a:srgbClr val="000000"/>
                        </a:solidFill>
                        <a:effectLst/>
                        <a:latin typeface="Calibri" panose="020F0502020204030204" pitchFamily="34" charset="0"/>
                      </a:endParaRPr>
                    </a:p>
                  </a:txBody>
                  <a:tcPr marL="22771" marR="22771" marT="22771" marB="0" anchor="b"/>
                </a:tc>
                <a:tc>
                  <a:txBody>
                    <a:bodyPr/>
                    <a:lstStyle/>
                    <a:p>
                      <a:pPr algn="l" fontAlgn="b"/>
                      <a:r>
                        <a:rPr lang="en-US" sz="2700" u="none" strike="noStrike">
                          <a:effectLst/>
                        </a:rPr>
                        <a:t> LKR      500,000.00 </a:t>
                      </a:r>
                      <a:endParaRPr lang="en-US" sz="2700" b="0" i="0" u="none" strike="noStrike">
                        <a:solidFill>
                          <a:srgbClr val="000000"/>
                        </a:solidFill>
                        <a:effectLst/>
                        <a:latin typeface="Calibri" panose="020F0502020204030204" pitchFamily="34" charset="0"/>
                      </a:endParaRPr>
                    </a:p>
                  </a:txBody>
                  <a:tcPr marL="22771" marR="22771" marT="22771" marB="0" anchor="b"/>
                </a:tc>
                <a:tc>
                  <a:txBody>
                    <a:bodyPr/>
                    <a:lstStyle/>
                    <a:p>
                      <a:pPr algn="l" fontAlgn="b"/>
                      <a:r>
                        <a:rPr lang="en-US" sz="2700" u="none" strike="noStrike">
                          <a:effectLst/>
                        </a:rPr>
                        <a:t> LKR    3,000,000.00 </a:t>
                      </a:r>
                      <a:endParaRPr lang="en-US" sz="2700" b="0" i="0" u="none" strike="noStrike">
                        <a:solidFill>
                          <a:srgbClr val="000000"/>
                        </a:solidFill>
                        <a:effectLst/>
                        <a:latin typeface="Calibri" panose="020F0502020204030204" pitchFamily="34" charset="0"/>
                      </a:endParaRPr>
                    </a:p>
                  </a:txBody>
                  <a:tcPr marL="22771" marR="22771" marT="22771" marB="0" anchor="b"/>
                </a:tc>
                <a:extLst>
                  <a:ext uri="{0D108BD9-81ED-4DB2-BD59-A6C34878D82A}">
                    <a16:rowId xmlns:a16="http://schemas.microsoft.com/office/drawing/2014/main" val="1452074205"/>
                  </a:ext>
                </a:extLst>
              </a:tr>
              <a:tr h="706891">
                <a:tc>
                  <a:txBody>
                    <a:bodyPr/>
                    <a:lstStyle/>
                    <a:p>
                      <a:pPr algn="l" fontAlgn="b"/>
                      <a:r>
                        <a:rPr lang="en-US" sz="2700" u="none" strike="noStrike">
                          <a:effectLst/>
                        </a:rPr>
                        <a:t>Firewall Appliance</a:t>
                      </a:r>
                      <a:endParaRPr lang="en-US" sz="2700" b="0" i="0" u="none" strike="noStrike">
                        <a:solidFill>
                          <a:srgbClr val="000000"/>
                        </a:solidFill>
                        <a:effectLst/>
                        <a:latin typeface="Calibri" panose="020F0502020204030204" pitchFamily="34" charset="0"/>
                      </a:endParaRPr>
                    </a:p>
                  </a:txBody>
                  <a:tcPr marL="22771" marR="22771" marT="22771" marB="0" anchor="b"/>
                </a:tc>
                <a:tc>
                  <a:txBody>
                    <a:bodyPr/>
                    <a:lstStyle/>
                    <a:p>
                      <a:pPr algn="l" fontAlgn="b"/>
                      <a:r>
                        <a:rPr lang="en-US" sz="2700" u="none" strike="noStrike" dirty="0">
                          <a:effectLst/>
                        </a:rPr>
                        <a:t>Cisco ASA 5506-X</a:t>
                      </a:r>
                      <a:endParaRPr lang="en-US" sz="2700" b="0" i="0" u="none" strike="noStrike" dirty="0">
                        <a:solidFill>
                          <a:srgbClr val="000000"/>
                        </a:solidFill>
                        <a:effectLst/>
                        <a:latin typeface="Calibri" panose="020F0502020204030204" pitchFamily="34" charset="0"/>
                      </a:endParaRPr>
                    </a:p>
                  </a:txBody>
                  <a:tcPr marL="22771" marR="22771" marT="22771" marB="0" anchor="b"/>
                </a:tc>
                <a:tc>
                  <a:txBody>
                    <a:bodyPr/>
                    <a:lstStyle/>
                    <a:p>
                      <a:pPr algn="r" fontAlgn="b"/>
                      <a:r>
                        <a:rPr lang="en-US" sz="2700" u="none" strike="noStrike">
                          <a:effectLst/>
                        </a:rPr>
                        <a:t>1</a:t>
                      </a:r>
                      <a:endParaRPr lang="en-US" sz="2700" b="0" i="0" u="none" strike="noStrike">
                        <a:solidFill>
                          <a:srgbClr val="000000"/>
                        </a:solidFill>
                        <a:effectLst/>
                        <a:latin typeface="Calibri" panose="020F0502020204030204" pitchFamily="34" charset="0"/>
                      </a:endParaRPr>
                    </a:p>
                  </a:txBody>
                  <a:tcPr marL="22771" marR="22771" marT="22771" marB="0" anchor="b"/>
                </a:tc>
                <a:tc>
                  <a:txBody>
                    <a:bodyPr/>
                    <a:lstStyle/>
                    <a:p>
                      <a:pPr algn="l" fontAlgn="b"/>
                      <a:r>
                        <a:rPr lang="en-US" sz="2700" u="none" strike="noStrike">
                          <a:effectLst/>
                        </a:rPr>
                        <a:t> LKR      300,000.00 </a:t>
                      </a:r>
                      <a:endParaRPr lang="en-US" sz="2700" b="0" i="0" u="none" strike="noStrike">
                        <a:solidFill>
                          <a:srgbClr val="000000"/>
                        </a:solidFill>
                        <a:effectLst/>
                        <a:latin typeface="Calibri" panose="020F0502020204030204" pitchFamily="34" charset="0"/>
                      </a:endParaRPr>
                    </a:p>
                  </a:txBody>
                  <a:tcPr marL="22771" marR="22771" marT="22771" marB="0" anchor="b"/>
                </a:tc>
                <a:tc>
                  <a:txBody>
                    <a:bodyPr/>
                    <a:lstStyle/>
                    <a:p>
                      <a:pPr algn="l" fontAlgn="b"/>
                      <a:r>
                        <a:rPr lang="en-US" sz="2700" u="none" strike="noStrike">
                          <a:effectLst/>
                        </a:rPr>
                        <a:t> LKR        300,000.00 </a:t>
                      </a:r>
                      <a:endParaRPr lang="en-US" sz="2700" b="0" i="0" u="none" strike="noStrike">
                        <a:solidFill>
                          <a:srgbClr val="000000"/>
                        </a:solidFill>
                        <a:effectLst/>
                        <a:latin typeface="Calibri" panose="020F0502020204030204" pitchFamily="34" charset="0"/>
                      </a:endParaRPr>
                    </a:p>
                  </a:txBody>
                  <a:tcPr marL="22771" marR="22771" marT="22771" marB="0" anchor="b"/>
                </a:tc>
                <a:extLst>
                  <a:ext uri="{0D108BD9-81ED-4DB2-BD59-A6C34878D82A}">
                    <a16:rowId xmlns:a16="http://schemas.microsoft.com/office/drawing/2014/main" val="3571577254"/>
                  </a:ext>
                </a:extLst>
              </a:tr>
              <a:tr h="706891">
                <a:tc>
                  <a:txBody>
                    <a:bodyPr/>
                    <a:lstStyle/>
                    <a:p>
                      <a:pPr algn="l" fontAlgn="b"/>
                      <a:r>
                        <a:rPr lang="en-US" sz="2700" u="none" strike="noStrike">
                          <a:effectLst/>
                        </a:rPr>
                        <a:t>Business-class Router</a:t>
                      </a:r>
                      <a:endParaRPr lang="en-US" sz="2700" b="0" i="0" u="none" strike="noStrike">
                        <a:solidFill>
                          <a:srgbClr val="000000"/>
                        </a:solidFill>
                        <a:effectLst/>
                        <a:latin typeface="Calibri" panose="020F0502020204030204" pitchFamily="34" charset="0"/>
                      </a:endParaRPr>
                    </a:p>
                  </a:txBody>
                  <a:tcPr marL="22771" marR="22771" marT="22771" marB="0" anchor="b"/>
                </a:tc>
                <a:tc>
                  <a:txBody>
                    <a:bodyPr/>
                    <a:lstStyle/>
                    <a:p>
                      <a:pPr algn="l" fontAlgn="b"/>
                      <a:r>
                        <a:rPr lang="en-US" sz="2700" u="none" strike="noStrike">
                          <a:effectLst/>
                        </a:rPr>
                        <a:t>Cisco ISR 1100</a:t>
                      </a:r>
                      <a:endParaRPr lang="en-US" sz="2700" b="0" i="0" u="none" strike="noStrike">
                        <a:solidFill>
                          <a:srgbClr val="000000"/>
                        </a:solidFill>
                        <a:effectLst/>
                        <a:latin typeface="Calibri" panose="020F0502020204030204" pitchFamily="34" charset="0"/>
                      </a:endParaRPr>
                    </a:p>
                  </a:txBody>
                  <a:tcPr marL="22771" marR="22771" marT="22771" marB="0" anchor="b"/>
                </a:tc>
                <a:tc>
                  <a:txBody>
                    <a:bodyPr/>
                    <a:lstStyle/>
                    <a:p>
                      <a:pPr algn="r" fontAlgn="b"/>
                      <a:r>
                        <a:rPr lang="en-US" sz="2700" u="none" strike="noStrike">
                          <a:effectLst/>
                        </a:rPr>
                        <a:t>1</a:t>
                      </a:r>
                      <a:endParaRPr lang="en-US" sz="2700" b="0" i="0" u="none" strike="noStrike">
                        <a:solidFill>
                          <a:srgbClr val="000000"/>
                        </a:solidFill>
                        <a:effectLst/>
                        <a:latin typeface="Calibri" panose="020F0502020204030204" pitchFamily="34" charset="0"/>
                      </a:endParaRPr>
                    </a:p>
                  </a:txBody>
                  <a:tcPr marL="22771" marR="22771" marT="22771" marB="0" anchor="b"/>
                </a:tc>
                <a:tc>
                  <a:txBody>
                    <a:bodyPr/>
                    <a:lstStyle/>
                    <a:p>
                      <a:pPr algn="l" fontAlgn="b"/>
                      <a:r>
                        <a:rPr lang="en-US" sz="2700" u="none" strike="noStrike">
                          <a:effectLst/>
                        </a:rPr>
                        <a:t> LKR      250,000.00 </a:t>
                      </a:r>
                      <a:endParaRPr lang="en-US" sz="2700" b="0" i="0" u="none" strike="noStrike">
                        <a:solidFill>
                          <a:srgbClr val="000000"/>
                        </a:solidFill>
                        <a:effectLst/>
                        <a:latin typeface="Calibri" panose="020F0502020204030204" pitchFamily="34" charset="0"/>
                      </a:endParaRPr>
                    </a:p>
                  </a:txBody>
                  <a:tcPr marL="22771" marR="22771" marT="22771" marB="0" anchor="b"/>
                </a:tc>
                <a:tc>
                  <a:txBody>
                    <a:bodyPr/>
                    <a:lstStyle/>
                    <a:p>
                      <a:pPr algn="l" fontAlgn="b"/>
                      <a:r>
                        <a:rPr lang="en-US" sz="2700" u="none" strike="noStrike">
                          <a:effectLst/>
                        </a:rPr>
                        <a:t> LKR        250,000.00 </a:t>
                      </a:r>
                      <a:endParaRPr lang="en-US" sz="2700" b="0" i="0" u="none" strike="noStrike">
                        <a:solidFill>
                          <a:srgbClr val="000000"/>
                        </a:solidFill>
                        <a:effectLst/>
                        <a:latin typeface="Calibri" panose="020F0502020204030204" pitchFamily="34" charset="0"/>
                      </a:endParaRPr>
                    </a:p>
                  </a:txBody>
                  <a:tcPr marL="22771" marR="22771" marT="22771" marB="0" anchor="b"/>
                </a:tc>
                <a:extLst>
                  <a:ext uri="{0D108BD9-81ED-4DB2-BD59-A6C34878D82A}">
                    <a16:rowId xmlns:a16="http://schemas.microsoft.com/office/drawing/2014/main" val="3642933181"/>
                  </a:ext>
                </a:extLst>
              </a:tr>
              <a:tr h="706891">
                <a:tc>
                  <a:txBody>
                    <a:bodyPr/>
                    <a:lstStyle/>
                    <a:p>
                      <a:pPr algn="l" fontAlgn="b"/>
                      <a:r>
                        <a:rPr lang="en-US" sz="2700" u="none" strike="noStrike">
                          <a:effectLst/>
                        </a:rPr>
                        <a:t>Multilayer Core Switch</a:t>
                      </a:r>
                      <a:endParaRPr lang="en-US" sz="2700" b="0" i="0" u="none" strike="noStrike">
                        <a:solidFill>
                          <a:srgbClr val="000000"/>
                        </a:solidFill>
                        <a:effectLst/>
                        <a:latin typeface="Calibri" panose="020F0502020204030204" pitchFamily="34" charset="0"/>
                      </a:endParaRPr>
                    </a:p>
                  </a:txBody>
                  <a:tcPr marL="22771" marR="22771" marT="22771" marB="0" anchor="b"/>
                </a:tc>
                <a:tc>
                  <a:txBody>
                    <a:bodyPr/>
                    <a:lstStyle/>
                    <a:p>
                      <a:pPr algn="l" fontAlgn="b"/>
                      <a:r>
                        <a:rPr lang="en-US" sz="2700" u="none" strike="noStrike">
                          <a:effectLst/>
                        </a:rPr>
                        <a:t>Cisco Catalyst 9300</a:t>
                      </a:r>
                      <a:endParaRPr lang="en-US" sz="2700" b="0" i="0" u="none" strike="noStrike">
                        <a:solidFill>
                          <a:srgbClr val="000000"/>
                        </a:solidFill>
                        <a:effectLst/>
                        <a:latin typeface="Calibri" panose="020F0502020204030204" pitchFamily="34" charset="0"/>
                      </a:endParaRPr>
                    </a:p>
                  </a:txBody>
                  <a:tcPr marL="22771" marR="22771" marT="22771" marB="0" anchor="b"/>
                </a:tc>
                <a:tc>
                  <a:txBody>
                    <a:bodyPr/>
                    <a:lstStyle/>
                    <a:p>
                      <a:pPr algn="r" fontAlgn="b"/>
                      <a:r>
                        <a:rPr lang="en-US" sz="2700" u="none" strike="noStrike">
                          <a:effectLst/>
                        </a:rPr>
                        <a:t>1</a:t>
                      </a:r>
                      <a:endParaRPr lang="en-US" sz="2700" b="0" i="0" u="none" strike="noStrike">
                        <a:solidFill>
                          <a:srgbClr val="000000"/>
                        </a:solidFill>
                        <a:effectLst/>
                        <a:latin typeface="Calibri" panose="020F0502020204030204" pitchFamily="34" charset="0"/>
                      </a:endParaRPr>
                    </a:p>
                  </a:txBody>
                  <a:tcPr marL="22771" marR="22771" marT="22771" marB="0" anchor="b"/>
                </a:tc>
                <a:tc>
                  <a:txBody>
                    <a:bodyPr/>
                    <a:lstStyle/>
                    <a:p>
                      <a:pPr algn="l" fontAlgn="b"/>
                      <a:r>
                        <a:rPr lang="en-US" sz="2700" u="none" strike="noStrike">
                          <a:effectLst/>
                        </a:rPr>
                        <a:t> LKR      400,000.00 </a:t>
                      </a:r>
                      <a:endParaRPr lang="en-US" sz="2700" b="0" i="0" u="none" strike="noStrike">
                        <a:solidFill>
                          <a:srgbClr val="000000"/>
                        </a:solidFill>
                        <a:effectLst/>
                        <a:latin typeface="Calibri" panose="020F0502020204030204" pitchFamily="34" charset="0"/>
                      </a:endParaRPr>
                    </a:p>
                  </a:txBody>
                  <a:tcPr marL="22771" marR="22771" marT="22771" marB="0" anchor="b"/>
                </a:tc>
                <a:tc>
                  <a:txBody>
                    <a:bodyPr/>
                    <a:lstStyle/>
                    <a:p>
                      <a:pPr algn="l" fontAlgn="b"/>
                      <a:r>
                        <a:rPr lang="en-US" sz="2700" u="none" strike="noStrike">
                          <a:effectLst/>
                        </a:rPr>
                        <a:t> LKR        400,000.00 </a:t>
                      </a:r>
                      <a:endParaRPr lang="en-US" sz="2700" b="0" i="0" u="none" strike="noStrike">
                        <a:solidFill>
                          <a:srgbClr val="000000"/>
                        </a:solidFill>
                        <a:effectLst/>
                        <a:latin typeface="Calibri" panose="020F0502020204030204" pitchFamily="34" charset="0"/>
                      </a:endParaRPr>
                    </a:p>
                  </a:txBody>
                  <a:tcPr marL="22771" marR="22771" marT="22771" marB="0" anchor="b"/>
                </a:tc>
                <a:extLst>
                  <a:ext uri="{0D108BD9-81ED-4DB2-BD59-A6C34878D82A}">
                    <a16:rowId xmlns:a16="http://schemas.microsoft.com/office/drawing/2014/main" val="1031823954"/>
                  </a:ext>
                </a:extLst>
              </a:tr>
              <a:tr h="410790">
                <a:tc>
                  <a:txBody>
                    <a:bodyPr/>
                    <a:lstStyle/>
                    <a:p>
                      <a:pPr algn="l" fontAlgn="b"/>
                      <a:r>
                        <a:rPr lang="en-US" sz="2700" u="none" strike="noStrike">
                          <a:effectLst/>
                        </a:rPr>
                        <a:t>Edge Switches (6 buildings)</a:t>
                      </a:r>
                      <a:endParaRPr lang="en-US" sz="2700" b="0" i="0" u="none" strike="noStrike">
                        <a:solidFill>
                          <a:srgbClr val="000000"/>
                        </a:solidFill>
                        <a:effectLst/>
                        <a:latin typeface="Calibri" panose="020F0502020204030204" pitchFamily="34" charset="0"/>
                      </a:endParaRPr>
                    </a:p>
                  </a:txBody>
                  <a:tcPr marL="22771" marR="22771" marT="22771" marB="0" anchor="b"/>
                </a:tc>
                <a:tc>
                  <a:txBody>
                    <a:bodyPr/>
                    <a:lstStyle/>
                    <a:p>
                      <a:pPr algn="l" fontAlgn="b"/>
                      <a:r>
                        <a:rPr lang="en-US" sz="2700" u="none" strike="noStrike">
                          <a:effectLst/>
                        </a:rPr>
                        <a:t>Cisco Catalyst 9200</a:t>
                      </a:r>
                      <a:endParaRPr lang="en-US" sz="2700" b="0" i="0" u="none" strike="noStrike">
                        <a:solidFill>
                          <a:srgbClr val="000000"/>
                        </a:solidFill>
                        <a:effectLst/>
                        <a:latin typeface="Calibri" panose="020F0502020204030204" pitchFamily="34" charset="0"/>
                      </a:endParaRPr>
                    </a:p>
                  </a:txBody>
                  <a:tcPr marL="22771" marR="22771" marT="22771" marB="0" anchor="b"/>
                </a:tc>
                <a:tc>
                  <a:txBody>
                    <a:bodyPr/>
                    <a:lstStyle/>
                    <a:p>
                      <a:pPr algn="r" fontAlgn="b"/>
                      <a:r>
                        <a:rPr lang="en-US" sz="2700" u="none" strike="noStrike">
                          <a:effectLst/>
                        </a:rPr>
                        <a:t>6</a:t>
                      </a:r>
                      <a:endParaRPr lang="en-US" sz="2700" b="0" i="0" u="none" strike="noStrike">
                        <a:solidFill>
                          <a:srgbClr val="000000"/>
                        </a:solidFill>
                        <a:effectLst/>
                        <a:latin typeface="Calibri" panose="020F0502020204030204" pitchFamily="34" charset="0"/>
                      </a:endParaRPr>
                    </a:p>
                  </a:txBody>
                  <a:tcPr marL="22771" marR="22771" marT="22771" marB="0" anchor="b"/>
                </a:tc>
                <a:tc>
                  <a:txBody>
                    <a:bodyPr/>
                    <a:lstStyle/>
                    <a:p>
                      <a:pPr algn="l" fontAlgn="b"/>
                      <a:r>
                        <a:rPr lang="en-US" sz="2700" u="none" strike="noStrike">
                          <a:effectLst/>
                        </a:rPr>
                        <a:t> LKR      175,000.00 </a:t>
                      </a:r>
                      <a:endParaRPr lang="en-US" sz="2700" b="0" i="0" u="none" strike="noStrike">
                        <a:solidFill>
                          <a:srgbClr val="000000"/>
                        </a:solidFill>
                        <a:effectLst/>
                        <a:latin typeface="Calibri" panose="020F0502020204030204" pitchFamily="34" charset="0"/>
                      </a:endParaRPr>
                    </a:p>
                  </a:txBody>
                  <a:tcPr marL="22771" marR="22771" marT="22771" marB="0" anchor="b"/>
                </a:tc>
                <a:tc>
                  <a:txBody>
                    <a:bodyPr/>
                    <a:lstStyle/>
                    <a:p>
                      <a:pPr algn="l" fontAlgn="b"/>
                      <a:r>
                        <a:rPr lang="en-US" sz="2700" u="none" strike="noStrike">
                          <a:effectLst/>
                        </a:rPr>
                        <a:t> LKR    1,050,000.00 </a:t>
                      </a:r>
                      <a:endParaRPr lang="en-US" sz="2700" b="0" i="0" u="none" strike="noStrike">
                        <a:solidFill>
                          <a:srgbClr val="000000"/>
                        </a:solidFill>
                        <a:effectLst/>
                        <a:latin typeface="Calibri" panose="020F0502020204030204" pitchFamily="34" charset="0"/>
                      </a:endParaRPr>
                    </a:p>
                  </a:txBody>
                  <a:tcPr marL="22771" marR="22771" marT="22771" marB="0" anchor="b"/>
                </a:tc>
                <a:extLst>
                  <a:ext uri="{0D108BD9-81ED-4DB2-BD59-A6C34878D82A}">
                    <a16:rowId xmlns:a16="http://schemas.microsoft.com/office/drawing/2014/main" val="476605120"/>
                  </a:ext>
                </a:extLst>
              </a:tr>
              <a:tr h="706891">
                <a:tc>
                  <a:txBody>
                    <a:bodyPr/>
                    <a:lstStyle/>
                    <a:p>
                      <a:pPr algn="l" fontAlgn="b"/>
                      <a:r>
                        <a:rPr lang="en-US" sz="2700" u="none" strike="noStrike">
                          <a:effectLst/>
                        </a:rPr>
                        <a:t>Network Rack + Accessories (AC, UPS)</a:t>
                      </a:r>
                      <a:endParaRPr lang="en-US" sz="2700" b="0" i="0" u="none" strike="noStrike">
                        <a:solidFill>
                          <a:srgbClr val="000000"/>
                        </a:solidFill>
                        <a:effectLst/>
                        <a:latin typeface="Calibri" panose="020F0502020204030204" pitchFamily="34" charset="0"/>
                      </a:endParaRPr>
                    </a:p>
                  </a:txBody>
                  <a:tcPr marL="22771" marR="22771" marT="22771" marB="0" anchor="b"/>
                </a:tc>
                <a:tc>
                  <a:txBody>
                    <a:bodyPr/>
                    <a:lstStyle/>
                    <a:p>
                      <a:pPr algn="l" fontAlgn="b"/>
                      <a:r>
                        <a:rPr lang="en-US" sz="2700" u="none" strike="noStrike">
                          <a:effectLst/>
                        </a:rPr>
                        <a:t>APC / Schneider</a:t>
                      </a:r>
                      <a:endParaRPr lang="en-US" sz="2700" b="0" i="0" u="none" strike="noStrike">
                        <a:solidFill>
                          <a:srgbClr val="000000"/>
                        </a:solidFill>
                        <a:effectLst/>
                        <a:latin typeface="Calibri" panose="020F0502020204030204" pitchFamily="34" charset="0"/>
                      </a:endParaRPr>
                    </a:p>
                  </a:txBody>
                  <a:tcPr marL="22771" marR="22771" marT="22771" marB="0" anchor="b"/>
                </a:tc>
                <a:tc>
                  <a:txBody>
                    <a:bodyPr/>
                    <a:lstStyle/>
                    <a:p>
                      <a:pPr algn="r" fontAlgn="b"/>
                      <a:r>
                        <a:rPr lang="en-US" sz="2700" u="none" strike="noStrike">
                          <a:effectLst/>
                        </a:rPr>
                        <a:t>1</a:t>
                      </a:r>
                      <a:endParaRPr lang="en-US" sz="2700" b="0" i="0" u="none" strike="noStrike">
                        <a:solidFill>
                          <a:srgbClr val="000000"/>
                        </a:solidFill>
                        <a:effectLst/>
                        <a:latin typeface="Calibri" panose="020F0502020204030204" pitchFamily="34" charset="0"/>
                      </a:endParaRPr>
                    </a:p>
                  </a:txBody>
                  <a:tcPr marL="22771" marR="22771" marT="22771" marB="0" anchor="b"/>
                </a:tc>
                <a:tc>
                  <a:txBody>
                    <a:bodyPr/>
                    <a:lstStyle/>
                    <a:p>
                      <a:pPr algn="l" fontAlgn="b"/>
                      <a:r>
                        <a:rPr lang="en-US" sz="2700" u="none" strike="noStrike">
                          <a:effectLst/>
                        </a:rPr>
                        <a:t> LKR      700,000.00 </a:t>
                      </a:r>
                      <a:endParaRPr lang="en-US" sz="2700" b="0" i="0" u="none" strike="noStrike">
                        <a:solidFill>
                          <a:srgbClr val="000000"/>
                        </a:solidFill>
                        <a:effectLst/>
                        <a:latin typeface="Calibri" panose="020F0502020204030204" pitchFamily="34" charset="0"/>
                      </a:endParaRPr>
                    </a:p>
                  </a:txBody>
                  <a:tcPr marL="22771" marR="22771" marT="22771" marB="0" anchor="b"/>
                </a:tc>
                <a:tc>
                  <a:txBody>
                    <a:bodyPr/>
                    <a:lstStyle/>
                    <a:p>
                      <a:pPr algn="l" fontAlgn="b"/>
                      <a:r>
                        <a:rPr lang="en-US" sz="2700" u="none" strike="noStrike">
                          <a:effectLst/>
                        </a:rPr>
                        <a:t> LKR        700,000.00 </a:t>
                      </a:r>
                      <a:endParaRPr lang="en-US" sz="2700" b="0" i="0" u="none" strike="noStrike">
                        <a:solidFill>
                          <a:srgbClr val="000000"/>
                        </a:solidFill>
                        <a:effectLst/>
                        <a:latin typeface="Calibri" panose="020F0502020204030204" pitchFamily="34" charset="0"/>
                      </a:endParaRPr>
                    </a:p>
                  </a:txBody>
                  <a:tcPr marL="22771" marR="22771" marT="22771" marB="0" anchor="b"/>
                </a:tc>
                <a:extLst>
                  <a:ext uri="{0D108BD9-81ED-4DB2-BD59-A6C34878D82A}">
                    <a16:rowId xmlns:a16="http://schemas.microsoft.com/office/drawing/2014/main" val="3676477108"/>
                  </a:ext>
                </a:extLst>
              </a:tr>
              <a:tr h="706891">
                <a:tc>
                  <a:txBody>
                    <a:bodyPr/>
                    <a:lstStyle/>
                    <a:p>
                      <a:pPr algn="l" fontAlgn="b"/>
                      <a:r>
                        <a:rPr lang="en-US" sz="2700" u="none" strike="noStrike">
                          <a:effectLst/>
                        </a:rPr>
                        <a:t>CAT5e Cabling &amp; Patch Panels</a:t>
                      </a:r>
                      <a:endParaRPr lang="en-US" sz="2700" b="0" i="0" u="none" strike="noStrike">
                        <a:solidFill>
                          <a:srgbClr val="000000"/>
                        </a:solidFill>
                        <a:effectLst/>
                        <a:latin typeface="Calibri" panose="020F0502020204030204" pitchFamily="34" charset="0"/>
                      </a:endParaRPr>
                    </a:p>
                  </a:txBody>
                  <a:tcPr marL="22771" marR="22771" marT="22771" marB="0" anchor="b"/>
                </a:tc>
                <a:tc>
                  <a:txBody>
                    <a:bodyPr/>
                    <a:lstStyle/>
                    <a:p>
                      <a:pPr algn="l" fontAlgn="b"/>
                      <a:r>
                        <a:rPr lang="en-US" sz="2700" u="none" strike="noStrike">
                          <a:effectLst/>
                        </a:rPr>
                        <a:t>Molex / D-Link</a:t>
                      </a:r>
                      <a:endParaRPr lang="en-US" sz="2700" b="0" i="0" u="none" strike="noStrike">
                        <a:solidFill>
                          <a:srgbClr val="000000"/>
                        </a:solidFill>
                        <a:effectLst/>
                        <a:latin typeface="Calibri" panose="020F0502020204030204" pitchFamily="34" charset="0"/>
                      </a:endParaRPr>
                    </a:p>
                  </a:txBody>
                  <a:tcPr marL="22771" marR="22771" marT="22771" marB="0" anchor="b"/>
                </a:tc>
                <a:tc>
                  <a:txBody>
                    <a:bodyPr/>
                    <a:lstStyle/>
                    <a:p>
                      <a:pPr algn="r" fontAlgn="b"/>
                      <a:r>
                        <a:rPr lang="en-US" sz="2700" u="none" strike="noStrike">
                          <a:effectLst/>
                        </a:rPr>
                        <a:t>1</a:t>
                      </a:r>
                      <a:endParaRPr lang="en-US" sz="2700" b="0" i="0" u="none" strike="noStrike">
                        <a:solidFill>
                          <a:srgbClr val="000000"/>
                        </a:solidFill>
                        <a:effectLst/>
                        <a:latin typeface="Calibri" panose="020F0502020204030204" pitchFamily="34" charset="0"/>
                      </a:endParaRPr>
                    </a:p>
                  </a:txBody>
                  <a:tcPr marL="22771" marR="22771" marT="22771" marB="0" anchor="b"/>
                </a:tc>
                <a:tc>
                  <a:txBody>
                    <a:bodyPr/>
                    <a:lstStyle/>
                    <a:p>
                      <a:pPr algn="l" fontAlgn="b"/>
                      <a:r>
                        <a:rPr lang="en-US" sz="2700" u="none" strike="noStrike">
                          <a:effectLst/>
                        </a:rPr>
                        <a:t> LKR      600,000.00 </a:t>
                      </a:r>
                      <a:endParaRPr lang="en-US" sz="2700" b="0" i="0" u="none" strike="noStrike">
                        <a:solidFill>
                          <a:srgbClr val="000000"/>
                        </a:solidFill>
                        <a:effectLst/>
                        <a:latin typeface="Calibri" panose="020F0502020204030204" pitchFamily="34" charset="0"/>
                      </a:endParaRPr>
                    </a:p>
                  </a:txBody>
                  <a:tcPr marL="22771" marR="22771" marT="22771" marB="0" anchor="b"/>
                </a:tc>
                <a:tc>
                  <a:txBody>
                    <a:bodyPr/>
                    <a:lstStyle/>
                    <a:p>
                      <a:pPr algn="l" fontAlgn="b"/>
                      <a:r>
                        <a:rPr lang="en-US" sz="2700" u="none" strike="noStrike">
                          <a:effectLst/>
                        </a:rPr>
                        <a:t> LKR        600,000.00 </a:t>
                      </a:r>
                      <a:endParaRPr lang="en-US" sz="2700" b="0" i="0" u="none" strike="noStrike">
                        <a:solidFill>
                          <a:srgbClr val="000000"/>
                        </a:solidFill>
                        <a:effectLst/>
                        <a:latin typeface="Calibri" panose="020F0502020204030204" pitchFamily="34" charset="0"/>
                      </a:endParaRPr>
                    </a:p>
                  </a:txBody>
                  <a:tcPr marL="22771" marR="22771" marT="22771" marB="0" anchor="b"/>
                </a:tc>
                <a:extLst>
                  <a:ext uri="{0D108BD9-81ED-4DB2-BD59-A6C34878D82A}">
                    <a16:rowId xmlns:a16="http://schemas.microsoft.com/office/drawing/2014/main" val="4014510910"/>
                  </a:ext>
                </a:extLst>
              </a:tr>
              <a:tr h="706891">
                <a:tc>
                  <a:txBody>
                    <a:bodyPr/>
                    <a:lstStyle/>
                    <a:p>
                      <a:pPr algn="l" fontAlgn="b"/>
                      <a:r>
                        <a:rPr lang="en-US" sz="2700" u="none" strike="noStrike">
                          <a:effectLst/>
                        </a:rPr>
                        <a:t>Wi-Fi Access Points (5–7 units)</a:t>
                      </a:r>
                      <a:endParaRPr lang="en-US" sz="2700" b="0" i="0" u="none" strike="noStrike">
                        <a:solidFill>
                          <a:srgbClr val="000000"/>
                        </a:solidFill>
                        <a:effectLst/>
                        <a:latin typeface="Calibri" panose="020F0502020204030204" pitchFamily="34" charset="0"/>
                      </a:endParaRPr>
                    </a:p>
                  </a:txBody>
                  <a:tcPr marL="22771" marR="22771" marT="22771" marB="0" anchor="b"/>
                </a:tc>
                <a:tc>
                  <a:txBody>
                    <a:bodyPr/>
                    <a:lstStyle/>
                    <a:p>
                      <a:pPr algn="l" fontAlgn="b"/>
                      <a:r>
                        <a:rPr lang="en-US" sz="2700" u="none" strike="noStrike">
                          <a:effectLst/>
                        </a:rPr>
                        <a:t>Cisco Aironet</a:t>
                      </a:r>
                      <a:endParaRPr lang="en-US" sz="2700" b="0" i="0" u="none" strike="noStrike">
                        <a:solidFill>
                          <a:srgbClr val="000000"/>
                        </a:solidFill>
                        <a:effectLst/>
                        <a:latin typeface="Calibri" panose="020F0502020204030204" pitchFamily="34" charset="0"/>
                      </a:endParaRPr>
                    </a:p>
                  </a:txBody>
                  <a:tcPr marL="22771" marR="22771" marT="22771" marB="0" anchor="b"/>
                </a:tc>
                <a:tc>
                  <a:txBody>
                    <a:bodyPr/>
                    <a:lstStyle/>
                    <a:p>
                      <a:pPr algn="r" fontAlgn="b"/>
                      <a:r>
                        <a:rPr lang="en-US" sz="2700" u="none" strike="noStrike">
                          <a:effectLst/>
                        </a:rPr>
                        <a:t>6</a:t>
                      </a:r>
                      <a:endParaRPr lang="en-US" sz="2700" b="0" i="0" u="none" strike="noStrike">
                        <a:solidFill>
                          <a:srgbClr val="000000"/>
                        </a:solidFill>
                        <a:effectLst/>
                        <a:latin typeface="Calibri" panose="020F0502020204030204" pitchFamily="34" charset="0"/>
                      </a:endParaRPr>
                    </a:p>
                  </a:txBody>
                  <a:tcPr marL="22771" marR="22771" marT="22771" marB="0" anchor="b"/>
                </a:tc>
                <a:tc>
                  <a:txBody>
                    <a:bodyPr/>
                    <a:lstStyle/>
                    <a:p>
                      <a:pPr algn="l" fontAlgn="b"/>
                      <a:r>
                        <a:rPr lang="en-US" sz="2700" u="none" strike="noStrike">
                          <a:effectLst/>
                        </a:rPr>
                        <a:t> LKR        29,166.67 </a:t>
                      </a:r>
                      <a:endParaRPr lang="en-US" sz="2700" b="0" i="0" u="none" strike="noStrike">
                        <a:solidFill>
                          <a:srgbClr val="000000"/>
                        </a:solidFill>
                        <a:effectLst/>
                        <a:latin typeface="Calibri" panose="020F0502020204030204" pitchFamily="34" charset="0"/>
                      </a:endParaRPr>
                    </a:p>
                  </a:txBody>
                  <a:tcPr marL="22771" marR="22771" marT="22771" marB="0" anchor="b"/>
                </a:tc>
                <a:tc>
                  <a:txBody>
                    <a:bodyPr/>
                    <a:lstStyle/>
                    <a:p>
                      <a:pPr algn="l" fontAlgn="b"/>
                      <a:r>
                        <a:rPr lang="en-US" sz="2700" u="none" strike="noStrike">
                          <a:effectLst/>
                        </a:rPr>
                        <a:t> LKR        175,000.00 </a:t>
                      </a:r>
                      <a:endParaRPr lang="en-US" sz="2700" b="0" i="0" u="none" strike="noStrike">
                        <a:solidFill>
                          <a:srgbClr val="000000"/>
                        </a:solidFill>
                        <a:effectLst/>
                        <a:latin typeface="Calibri" panose="020F0502020204030204" pitchFamily="34" charset="0"/>
                      </a:endParaRPr>
                    </a:p>
                  </a:txBody>
                  <a:tcPr marL="22771" marR="22771" marT="22771" marB="0" anchor="b"/>
                </a:tc>
                <a:extLst>
                  <a:ext uri="{0D108BD9-81ED-4DB2-BD59-A6C34878D82A}">
                    <a16:rowId xmlns:a16="http://schemas.microsoft.com/office/drawing/2014/main" val="1573926060"/>
                  </a:ext>
                </a:extLst>
              </a:tr>
              <a:tr h="706891">
                <a:tc>
                  <a:txBody>
                    <a:bodyPr/>
                    <a:lstStyle/>
                    <a:p>
                      <a:pPr algn="l" fontAlgn="b"/>
                      <a:r>
                        <a:rPr lang="en-US" sz="2700" u="none" strike="noStrike">
                          <a:effectLst/>
                        </a:rPr>
                        <a:t>Labor/Installation &amp; Testing</a:t>
                      </a:r>
                      <a:endParaRPr lang="en-US" sz="2700" b="0" i="0" u="none" strike="noStrike">
                        <a:solidFill>
                          <a:srgbClr val="000000"/>
                        </a:solidFill>
                        <a:effectLst/>
                        <a:latin typeface="Calibri" panose="020F0502020204030204" pitchFamily="34" charset="0"/>
                      </a:endParaRPr>
                    </a:p>
                  </a:txBody>
                  <a:tcPr marL="22771" marR="22771" marT="22771" marB="0" anchor="b"/>
                </a:tc>
                <a:tc>
                  <a:txBody>
                    <a:bodyPr/>
                    <a:lstStyle/>
                    <a:p>
                      <a:pPr algn="l" fontAlgn="b"/>
                      <a:r>
                        <a:rPr lang="en-US" sz="2700" u="none" strike="noStrike">
                          <a:effectLst/>
                        </a:rPr>
                        <a:t>—</a:t>
                      </a:r>
                      <a:endParaRPr lang="en-US" sz="2700" b="0" i="0" u="none" strike="noStrike">
                        <a:solidFill>
                          <a:srgbClr val="000000"/>
                        </a:solidFill>
                        <a:effectLst/>
                        <a:latin typeface="Calibri" panose="020F0502020204030204" pitchFamily="34" charset="0"/>
                      </a:endParaRPr>
                    </a:p>
                  </a:txBody>
                  <a:tcPr marL="22771" marR="22771" marT="22771" marB="0" anchor="b"/>
                </a:tc>
                <a:tc>
                  <a:txBody>
                    <a:bodyPr/>
                    <a:lstStyle/>
                    <a:p>
                      <a:pPr algn="r" fontAlgn="b"/>
                      <a:r>
                        <a:rPr lang="en-US" sz="2700" u="none" strike="noStrike">
                          <a:effectLst/>
                        </a:rPr>
                        <a:t>1</a:t>
                      </a:r>
                      <a:endParaRPr lang="en-US" sz="2700" b="0" i="0" u="none" strike="noStrike">
                        <a:solidFill>
                          <a:srgbClr val="000000"/>
                        </a:solidFill>
                        <a:effectLst/>
                        <a:latin typeface="Calibri" panose="020F0502020204030204" pitchFamily="34" charset="0"/>
                      </a:endParaRPr>
                    </a:p>
                  </a:txBody>
                  <a:tcPr marL="22771" marR="22771" marT="22771" marB="0" anchor="b"/>
                </a:tc>
                <a:tc>
                  <a:txBody>
                    <a:bodyPr/>
                    <a:lstStyle/>
                    <a:p>
                      <a:pPr algn="l" fontAlgn="b"/>
                      <a:r>
                        <a:rPr lang="en-US" sz="2700" u="none" strike="noStrike">
                          <a:effectLst/>
                        </a:rPr>
                        <a:t> LKR      800,000.00 </a:t>
                      </a:r>
                      <a:endParaRPr lang="en-US" sz="2700" b="0" i="0" u="none" strike="noStrike">
                        <a:solidFill>
                          <a:srgbClr val="000000"/>
                        </a:solidFill>
                        <a:effectLst/>
                        <a:latin typeface="Calibri" panose="020F0502020204030204" pitchFamily="34" charset="0"/>
                      </a:endParaRPr>
                    </a:p>
                  </a:txBody>
                  <a:tcPr marL="22771" marR="22771" marT="22771" marB="0" anchor="b"/>
                </a:tc>
                <a:tc>
                  <a:txBody>
                    <a:bodyPr/>
                    <a:lstStyle/>
                    <a:p>
                      <a:pPr algn="l" fontAlgn="b"/>
                      <a:r>
                        <a:rPr lang="en-US" sz="2700" u="none" strike="noStrike">
                          <a:effectLst/>
                        </a:rPr>
                        <a:t> LKR        800,000.00 </a:t>
                      </a:r>
                      <a:endParaRPr lang="en-US" sz="2700" b="0" i="0" u="none" strike="noStrike">
                        <a:solidFill>
                          <a:srgbClr val="000000"/>
                        </a:solidFill>
                        <a:effectLst/>
                        <a:latin typeface="Calibri" panose="020F0502020204030204" pitchFamily="34" charset="0"/>
                      </a:endParaRPr>
                    </a:p>
                  </a:txBody>
                  <a:tcPr marL="22771" marR="22771" marT="22771" marB="0" anchor="b"/>
                </a:tc>
                <a:extLst>
                  <a:ext uri="{0D108BD9-81ED-4DB2-BD59-A6C34878D82A}">
                    <a16:rowId xmlns:a16="http://schemas.microsoft.com/office/drawing/2014/main" val="1289659279"/>
                  </a:ext>
                </a:extLst>
              </a:tr>
              <a:tr h="706891">
                <a:tc>
                  <a:txBody>
                    <a:bodyPr/>
                    <a:lstStyle/>
                    <a:p>
                      <a:pPr algn="l" fontAlgn="b"/>
                      <a:r>
                        <a:rPr lang="en-US" sz="2700" u="none" strike="noStrike">
                          <a:effectLst/>
                        </a:rPr>
                        <a:t>Spare NICs, Connectors, Tools</a:t>
                      </a:r>
                      <a:endParaRPr lang="en-US" sz="2700" b="0" i="0" u="none" strike="noStrike">
                        <a:solidFill>
                          <a:srgbClr val="000000"/>
                        </a:solidFill>
                        <a:effectLst/>
                        <a:latin typeface="Calibri" panose="020F0502020204030204" pitchFamily="34" charset="0"/>
                      </a:endParaRPr>
                    </a:p>
                  </a:txBody>
                  <a:tcPr marL="22771" marR="22771" marT="22771" marB="0" anchor="b"/>
                </a:tc>
                <a:tc>
                  <a:txBody>
                    <a:bodyPr/>
                    <a:lstStyle/>
                    <a:p>
                      <a:pPr algn="l" fontAlgn="b"/>
                      <a:r>
                        <a:rPr lang="en-US" sz="2700" u="none" strike="noStrike">
                          <a:effectLst/>
                        </a:rPr>
                        <a:t>TP-Link / D-Link</a:t>
                      </a:r>
                      <a:endParaRPr lang="en-US" sz="2700" b="0" i="0" u="none" strike="noStrike">
                        <a:solidFill>
                          <a:srgbClr val="000000"/>
                        </a:solidFill>
                        <a:effectLst/>
                        <a:latin typeface="Calibri" panose="020F0502020204030204" pitchFamily="34" charset="0"/>
                      </a:endParaRPr>
                    </a:p>
                  </a:txBody>
                  <a:tcPr marL="22771" marR="22771" marT="22771" marB="0" anchor="b"/>
                </a:tc>
                <a:tc>
                  <a:txBody>
                    <a:bodyPr/>
                    <a:lstStyle/>
                    <a:p>
                      <a:pPr algn="r" fontAlgn="b"/>
                      <a:r>
                        <a:rPr lang="en-US" sz="2700" u="none" strike="noStrike">
                          <a:effectLst/>
                        </a:rPr>
                        <a:t>1</a:t>
                      </a:r>
                      <a:endParaRPr lang="en-US" sz="2700" b="0" i="0" u="none" strike="noStrike">
                        <a:solidFill>
                          <a:srgbClr val="000000"/>
                        </a:solidFill>
                        <a:effectLst/>
                        <a:latin typeface="Calibri" panose="020F0502020204030204" pitchFamily="34" charset="0"/>
                      </a:endParaRPr>
                    </a:p>
                  </a:txBody>
                  <a:tcPr marL="22771" marR="22771" marT="22771" marB="0" anchor="b"/>
                </a:tc>
                <a:tc>
                  <a:txBody>
                    <a:bodyPr/>
                    <a:lstStyle/>
                    <a:p>
                      <a:pPr algn="l" fontAlgn="b"/>
                      <a:r>
                        <a:rPr lang="en-US" sz="2700" u="none" strike="noStrike">
                          <a:effectLst/>
                        </a:rPr>
                        <a:t> LKR      200,000.00 </a:t>
                      </a:r>
                      <a:endParaRPr lang="en-US" sz="2700" b="0" i="0" u="none" strike="noStrike">
                        <a:solidFill>
                          <a:srgbClr val="000000"/>
                        </a:solidFill>
                        <a:effectLst/>
                        <a:latin typeface="Calibri" panose="020F0502020204030204" pitchFamily="34" charset="0"/>
                      </a:endParaRPr>
                    </a:p>
                  </a:txBody>
                  <a:tcPr marL="22771" marR="22771" marT="22771" marB="0" anchor="b"/>
                </a:tc>
                <a:tc>
                  <a:txBody>
                    <a:bodyPr/>
                    <a:lstStyle/>
                    <a:p>
                      <a:pPr algn="l" fontAlgn="b"/>
                      <a:r>
                        <a:rPr lang="en-US" sz="2700" u="none" strike="noStrike">
                          <a:effectLst/>
                        </a:rPr>
                        <a:t> LKR        200,000.00 </a:t>
                      </a:r>
                      <a:endParaRPr lang="en-US" sz="2700" b="0" i="0" u="none" strike="noStrike">
                        <a:solidFill>
                          <a:srgbClr val="000000"/>
                        </a:solidFill>
                        <a:effectLst/>
                        <a:latin typeface="Calibri" panose="020F0502020204030204" pitchFamily="34" charset="0"/>
                      </a:endParaRPr>
                    </a:p>
                  </a:txBody>
                  <a:tcPr marL="22771" marR="22771" marT="22771" marB="0" anchor="b"/>
                </a:tc>
                <a:extLst>
                  <a:ext uri="{0D108BD9-81ED-4DB2-BD59-A6C34878D82A}">
                    <a16:rowId xmlns:a16="http://schemas.microsoft.com/office/drawing/2014/main" val="685721959"/>
                  </a:ext>
                </a:extLst>
              </a:tr>
              <a:tr h="410790">
                <a:tc>
                  <a:txBody>
                    <a:bodyPr/>
                    <a:lstStyle/>
                    <a:p>
                      <a:pPr algn="l" fontAlgn="b"/>
                      <a:r>
                        <a:rPr lang="en-US" sz="2700" u="none" strike="noStrike">
                          <a:effectLst/>
                        </a:rPr>
                        <a:t> </a:t>
                      </a:r>
                      <a:endParaRPr lang="en-US" sz="2700" b="0" i="0" u="none" strike="noStrike">
                        <a:solidFill>
                          <a:srgbClr val="000000"/>
                        </a:solidFill>
                        <a:effectLst/>
                        <a:latin typeface="Calibri" panose="020F0502020204030204" pitchFamily="34" charset="0"/>
                      </a:endParaRPr>
                    </a:p>
                  </a:txBody>
                  <a:tcPr marL="22771" marR="22771" marT="22771" marB="0" anchor="b"/>
                </a:tc>
                <a:tc>
                  <a:txBody>
                    <a:bodyPr/>
                    <a:lstStyle/>
                    <a:p>
                      <a:pPr algn="ctr" fontAlgn="b"/>
                      <a:r>
                        <a:rPr lang="en-US" sz="2700" u="none" strike="noStrike">
                          <a:effectLst/>
                        </a:rPr>
                        <a:t>TOTAL</a:t>
                      </a:r>
                      <a:endParaRPr lang="en-US" sz="2700" b="0" i="0" u="none" strike="noStrike">
                        <a:solidFill>
                          <a:srgbClr val="000000"/>
                        </a:solidFill>
                        <a:effectLst/>
                        <a:latin typeface="Calibri" panose="020F0502020204030204" pitchFamily="34" charset="0"/>
                      </a:endParaRPr>
                    </a:p>
                  </a:txBody>
                  <a:tcPr marL="22771" marR="22771" marT="22771" marB="0" anchor="b"/>
                </a:tc>
                <a:tc>
                  <a:txBody>
                    <a:bodyPr/>
                    <a:lstStyle/>
                    <a:p>
                      <a:pPr algn="l" fontAlgn="b"/>
                      <a:r>
                        <a:rPr lang="en-US" sz="2700" u="none" strike="noStrike">
                          <a:effectLst/>
                        </a:rPr>
                        <a:t> </a:t>
                      </a:r>
                      <a:endParaRPr lang="en-US" sz="2700" b="0" i="0" u="none" strike="noStrike">
                        <a:solidFill>
                          <a:srgbClr val="000000"/>
                        </a:solidFill>
                        <a:effectLst/>
                        <a:latin typeface="Calibri" panose="020F0502020204030204" pitchFamily="34" charset="0"/>
                      </a:endParaRPr>
                    </a:p>
                  </a:txBody>
                  <a:tcPr marL="22771" marR="22771" marT="22771" marB="0" anchor="b"/>
                </a:tc>
                <a:tc>
                  <a:txBody>
                    <a:bodyPr/>
                    <a:lstStyle/>
                    <a:p>
                      <a:pPr algn="l" fontAlgn="b"/>
                      <a:r>
                        <a:rPr lang="en-US" sz="2700" u="none" strike="noStrike">
                          <a:effectLst/>
                        </a:rPr>
                        <a:t> </a:t>
                      </a:r>
                      <a:endParaRPr lang="en-US" sz="2700" b="0" i="0" u="none" strike="noStrike">
                        <a:solidFill>
                          <a:srgbClr val="000000"/>
                        </a:solidFill>
                        <a:effectLst/>
                        <a:latin typeface="Calibri" panose="020F0502020204030204" pitchFamily="34" charset="0"/>
                      </a:endParaRPr>
                    </a:p>
                  </a:txBody>
                  <a:tcPr marL="22771" marR="22771" marT="22771" marB="0" anchor="b"/>
                </a:tc>
                <a:tc>
                  <a:txBody>
                    <a:bodyPr/>
                    <a:lstStyle/>
                    <a:p>
                      <a:pPr algn="l" fontAlgn="b"/>
                      <a:r>
                        <a:rPr lang="en-US" sz="2700" u="none" strike="noStrike" dirty="0">
                          <a:effectLst/>
                        </a:rPr>
                        <a:t> LKR    7,975,000.00 </a:t>
                      </a:r>
                      <a:endParaRPr lang="en-US" sz="2700" b="0" i="0" u="none" strike="noStrike" dirty="0">
                        <a:solidFill>
                          <a:srgbClr val="000000"/>
                        </a:solidFill>
                        <a:effectLst/>
                        <a:latin typeface="Calibri" panose="020F0502020204030204" pitchFamily="34" charset="0"/>
                      </a:endParaRPr>
                    </a:p>
                  </a:txBody>
                  <a:tcPr marL="22771" marR="22771" marT="22771" marB="0" anchor="b"/>
                </a:tc>
                <a:extLst>
                  <a:ext uri="{0D108BD9-81ED-4DB2-BD59-A6C34878D82A}">
                    <a16:rowId xmlns:a16="http://schemas.microsoft.com/office/drawing/2014/main" val="569424141"/>
                  </a:ext>
                </a:extLst>
              </a:tr>
            </a:tbl>
          </a:graphicData>
        </a:graphic>
      </p:graphicFrame>
      <p:sp>
        <p:nvSpPr>
          <p:cNvPr id="8" name="TextBox 2">
            <a:extLst>
              <a:ext uri="{FF2B5EF4-FFF2-40B4-BE49-F238E27FC236}">
                <a16:creationId xmlns:a16="http://schemas.microsoft.com/office/drawing/2014/main" id="{418F730A-62BD-4F38-B27B-07AE0BA4D7BD}"/>
              </a:ext>
            </a:extLst>
          </p:cNvPr>
          <p:cNvSpPr txBox="1"/>
          <p:nvPr/>
        </p:nvSpPr>
        <p:spPr>
          <a:xfrm>
            <a:off x="654824" y="296614"/>
            <a:ext cx="14407036" cy="1246488"/>
          </a:xfrm>
          <a:prstGeom prst="rect">
            <a:avLst/>
          </a:prstGeom>
        </p:spPr>
        <p:txBody>
          <a:bodyPr lIns="0" tIns="0" rIns="0" bIns="0" rtlCol="0" anchor="t">
            <a:spAutoFit/>
          </a:bodyPr>
          <a:lstStyle/>
          <a:p>
            <a:pPr marL="0" lvl="0" indent="0" algn="l">
              <a:lnSpc>
                <a:spcPts val="10276"/>
              </a:lnSpc>
              <a:spcBef>
                <a:spcPct val="0"/>
              </a:spcBef>
            </a:pPr>
            <a:r>
              <a:rPr lang="en-US" sz="7340" b="1" dirty="0">
                <a:solidFill>
                  <a:srgbClr val="000000"/>
                </a:solidFill>
                <a:latin typeface="Montserrat Bold"/>
                <a:ea typeface="Montserrat Bold"/>
                <a:cs typeface="Montserrat Bold"/>
                <a:sym typeface="Montserrat Bold"/>
              </a:rPr>
              <a:t>Budget Estimation</a:t>
            </a:r>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336107">
            <a:off x="-3917496" y="1638002"/>
            <a:ext cx="9931520" cy="7171849"/>
          </a:xfrm>
          <a:custGeom>
            <a:avLst/>
            <a:gdLst>
              <a:gd name="connsiteX0" fmla="*/ 642103 w 12389411"/>
              <a:gd name="connsiteY0" fmla="*/ 4406675 h 10763302"/>
              <a:gd name="connsiteX1" fmla="*/ 12389411 w 12389411"/>
              <a:gd name="connsiteY1" fmla="*/ 0 h 10763302"/>
              <a:gd name="connsiteX2" fmla="*/ 12389411 w 12389411"/>
              <a:gd name="connsiteY2" fmla="*/ 10763302 h 10763302"/>
              <a:gd name="connsiteX3" fmla="*/ 0 w 12389411"/>
              <a:gd name="connsiteY3" fmla="*/ 10763302 h 10763302"/>
              <a:gd name="connsiteX4" fmla="*/ 642103 w 12389411"/>
              <a:gd name="connsiteY4" fmla="*/ 4406675 h 10763302"/>
              <a:gd name="connsiteX0" fmla="*/ 1120789 w 12389411"/>
              <a:gd name="connsiteY0" fmla="*/ 3591453 h 10763302"/>
              <a:gd name="connsiteX1" fmla="*/ 12389411 w 12389411"/>
              <a:gd name="connsiteY1" fmla="*/ 0 h 10763302"/>
              <a:gd name="connsiteX2" fmla="*/ 12389411 w 12389411"/>
              <a:gd name="connsiteY2" fmla="*/ 10763302 h 10763302"/>
              <a:gd name="connsiteX3" fmla="*/ 0 w 12389411"/>
              <a:gd name="connsiteY3" fmla="*/ 10763302 h 10763302"/>
              <a:gd name="connsiteX4" fmla="*/ 1120789 w 12389411"/>
              <a:gd name="connsiteY4" fmla="*/ 3591453 h 10763302"/>
              <a:gd name="connsiteX0" fmla="*/ 1120789 w 12389411"/>
              <a:gd name="connsiteY0" fmla="*/ 3591453 h 10763302"/>
              <a:gd name="connsiteX1" fmla="*/ 12389411 w 12389411"/>
              <a:gd name="connsiteY1" fmla="*/ 0 h 10763302"/>
              <a:gd name="connsiteX2" fmla="*/ 9751198 w 12389411"/>
              <a:gd name="connsiteY2" fmla="*/ 9746377 h 10763302"/>
              <a:gd name="connsiteX3" fmla="*/ 0 w 12389411"/>
              <a:gd name="connsiteY3" fmla="*/ 10763302 h 10763302"/>
              <a:gd name="connsiteX4" fmla="*/ 1120789 w 12389411"/>
              <a:gd name="connsiteY4" fmla="*/ 3591453 h 10763302"/>
              <a:gd name="connsiteX0" fmla="*/ 1120789 w 12389411"/>
              <a:gd name="connsiteY0" fmla="*/ 3591453 h 10763302"/>
              <a:gd name="connsiteX1" fmla="*/ 12389411 w 12389411"/>
              <a:gd name="connsiteY1" fmla="*/ 0 h 10763302"/>
              <a:gd name="connsiteX2" fmla="*/ 9441927 w 12389411"/>
              <a:gd name="connsiteY2" fmla="*/ 9551103 h 10763302"/>
              <a:gd name="connsiteX3" fmla="*/ 0 w 12389411"/>
              <a:gd name="connsiteY3" fmla="*/ 10763302 h 10763302"/>
              <a:gd name="connsiteX4" fmla="*/ 1120789 w 12389411"/>
              <a:gd name="connsiteY4" fmla="*/ 3591453 h 10763302"/>
              <a:gd name="connsiteX0" fmla="*/ 1120789 w 12389411"/>
              <a:gd name="connsiteY0" fmla="*/ 3591453 h 10763302"/>
              <a:gd name="connsiteX1" fmla="*/ 12389411 w 12389411"/>
              <a:gd name="connsiteY1" fmla="*/ 0 h 10763302"/>
              <a:gd name="connsiteX2" fmla="*/ 9931520 w 12389411"/>
              <a:gd name="connsiteY2" fmla="*/ 9175336 h 10763302"/>
              <a:gd name="connsiteX3" fmla="*/ 0 w 12389411"/>
              <a:gd name="connsiteY3" fmla="*/ 10763302 h 10763302"/>
              <a:gd name="connsiteX4" fmla="*/ 1120789 w 12389411"/>
              <a:gd name="connsiteY4" fmla="*/ 3591453 h 10763302"/>
              <a:gd name="connsiteX0" fmla="*/ 1120789 w 9931520"/>
              <a:gd name="connsiteY0" fmla="*/ 0 h 7171849"/>
              <a:gd name="connsiteX1" fmla="*/ 6499780 w 9931520"/>
              <a:gd name="connsiteY1" fmla="*/ 4080758 h 7171849"/>
              <a:gd name="connsiteX2" fmla="*/ 9931520 w 9931520"/>
              <a:gd name="connsiteY2" fmla="*/ 5583883 h 7171849"/>
              <a:gd name="connsiteX3" fmla="*/ 0 w 9931520"/>
              <a:gd name="connsiteY3" fmla="*/ 7171849 h 7171849"/>
              <a:gd name="connsiteX4" fmla="*/ 1120789 w 9931520"/>
              <a:gd name="connsiteY4" fmla="*/ 0 h 7171849"/>
              <a:gd name="connsiteX0" fmla="*/ 1120789 w 9931520"/>
              <a:gd name="connsiteY0" fmla="*/ 0 h 7171849"/>
              <a:gd name="connsiteX1" fmla="*/ 6918828 w 9931520"/>
              <a:gd name="connsiteY1" fmla="*/ 3588353 h 7171849"/>
              <a:gd name="connsiteX2" fmla="*/ 9931520 w 9931520"/>
              <a:gd name="connsiteY2" fmla="*/ 5583883 h 7171849"/>
              <a:gd name="connsiteX3" fmla="*/ 0 w 9931520"/>
              <a:gd name="connsiteY3" fmla="*/ 7171849 h 7171849"/>
              <a:gd name="connsiteX4" fmla="*/ 1120789 w 9931520"/>
              <a:gd name="connsiteY4" fmla="*/ 0 h 7171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1520" h="7171849">
                <a:moveTo>
                  <a:pt x="1120789" y="0"/>
                </a:moveTo>
                <a:lnTo>
                  <a:pt x="6918828" y="3588353"/>
                </a:lnTo>
                <a:lnTo>
                  <a:pt x="9931520" y="5583883"/>
                </a:lnTo>
                <a:lnTo>
                  <a:pt x="0" y="7171849"/>
                </a:lnTo>
                <a:lnTo>
                  <a:pt x="1120789" y="0"/>
                </a:lnTo>
                <a:close/>
              </a:path>
            </a:pathLst>
          </a:custGeom>
          <a:blipFill>
            <a:blip r:embed="rId2"/>
            <a:stretch>
              <a:fillRect/>
            </a:stretch>
          </a:blipFill>
        </p:spPr>
      </p:sp>
      <p:sp>
        <p:nvSpPr>
          <p:cNvPr id="3" name="Freeform 3"/>
          <p:cNvSpPr/>
          <p:nvPr/>
        </p:nvSpPr>
        <p:spPr>
          <a:xfrm>
            <a:off x="3262165" y="1817948"/>
            <a:ext cx="14880704" cy="7440352"/>
          </a:xfrm>
          <a:custGeom>
            <a:avLst/>
            <a:gdLst/>
            <a:ahLst/>
            <a:cxnLst/>
            <a:rect l="l" t="t" r="r" b="b"/>
            <a:pathLst>
              <a:path w="14880704" h="7440352">
                <a:moveTo>
                  <a:pt x="0" y="0"/>
                </a:moveTo>
                <a:lnTo>
                  <a:pt x="14880704" y="0"/>
                </a:lnTo>
                <a:lnTo>
                  <a:pt x="14880704" y="7440352"/>
                </a:lnTo>
                <a:lnTo>
                  <a:pt x="0" y="7440352"/>
                </a:lnTo>
                <a:lnTo>
                  <a:pt x="0" y="0"/>
                </a:lnTo>
                <a:close/>
              </a:path>
            </a:pathLst>
          </a:custGeom>
          <a:blipFill>
            <a:blip r:embed="rId3"/>
            <a:stretch>
              <a:fillRect/>
            </a:stretch>
          </a:blipFill>
          <a:ln w="38100" cap="sq">
            <a:solidFill>
              <a:srgbClr val="000000"/>
            </a:solidFill>
            <a:prstDash val="solid"/>
            <a:miter/>
          </a:ln>
        </p:spPr>
        <p:txBody>
          <a:bodyPr/>
          <a:lstStyle/>
          <a:p>
            <a:endParaRPr lang="en-US" dirty="0"/>
          </a:p>
        </p:txBody>
      </p:sp>
      <p:sp>
        <p:nvSpPr>
          <p:cNvPr id="4" name="TextBox 4"/>
          <p:cNvSpPr txBox="1"/>
          <p:nvPr/>
        </p:nvSpPr>
        <p:spPr>
          <a:xfrm>
            <a:off x="2286000" y="630894"/>
            <a:ext cx="6415235" cy="1115242"/>
          </a:xfrm>
          <a:prstGeom prst="rect">
            <a:avLst/>
          </a:prstGeom>
        </p:spPr>
        <p:txBody>
          <a:bodyPr wrap="square" lIns="0" tIns="0" rIns="0" bIns="0" rtlCol="0" anchor="t">
            <a:spAutoFit/>
          </a:bodyPr>
          <a:lstStyle/>
          <a:p>
            <a:pPr algn="ctr">
              <a:lnSpc>
                <a:spcPts val="9336"/>
              </a:lnSpc>
            </a:pPr>
            <a:r>
              <a:rPr lang="en-US" sz="6668" b="1" dirty="0">
                <a:solidFill>
                  <a:srgbClr val="000000"/>
                </a:solidFill>
                <a:latin typeface="Canva Sans Bold"/>
                <a:ea typeface="Canva Sans Bold"/>
                <a:cs typeface="Canva Sans Bold"/>
                <a:sym typeface="Canva Sans Bold"/>
              </a:rPr>
              <a:t>Time Line</a:t>
            </a:r>
          </a:p>
        </p:txBody>
      </p:sp>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361112" y="5020919"/>
            <a:ext cx="6830888" cy="1436291"/>
          </a:xfrm>
          <a:prstGeom prst="rect">
            <a:avLst/>
          </a:prstGeom>
        </p:spPr>
        <p:txBody>
          <a:bodyPr wrap="square" lIns="0" tIns="0" rIns="0" bIns="0" rtlCol="0" anchor="t">
            <a:spAutoFit/>
          </a:bodyPr>
          <a:lstStyle/>
          <a:p>
            <a:pPr algn="l">
              <a:lnSpc>
                <a:spcPts val="5626"/>
              </a:lnSpc>
            </a:pPr>
            <a:r>
              <a:rPr lang="en-US" sz="4688" b="1" dirty="0">
                <a:solidFill>
                  <a:srgbClr val="000000"/>
                </a:solidFill>
                <a:latin typeface="Montserrat Bold"/>
                <a:ea typeface="Montserrat Bold"/>
                <a:cs typeface="Montserrat Bold"/>
                <a:sym typeface="Montserrat Bold"/>
              </a:rPr>
              <a:t>Members of Net Tech - Networking</a:t>
            </a:r>
          </a:p>
        </p:txBody>
      </p:sp>
      <p:sp>
        <p:nvSpPr>
          <p:cNvPr id="11" name="TextBox 11"/>
          <p:cNvSpPr txBox="1"/>
          <p:nvPr/>
        </p:nvSpPr>
        <p:spPr>
          <a:xfrm>
            <a:off x="15545822" y="1209149"/>
            <a:ext cx="1713478" cy="816057"/>
          </a:xfrm>
          <a:prstGeom prst="rect">
            <a:avLst/>
          </a:prstGeom>
        </p:spPr>
        <p:txBody>
          <a:bodyPr lIns="0" tIns="0" rIns="0" bIns="0" rtlCol="0" anchor="t">
            <a:spAutoFit/>
          </a:bodyPr>
          <a:lstStyle/>
          <a:p>
            <a:pPr marL="0" lvl="0" indent="0" algn="l">
              <a:lnSpc>
                <a:spcPts val="3335"/>
              </a:lnSpc>
              <a:spcBef>
                <a:spcPct val="0"/>
              </a:spcBef>
            </a:pPr>
            <a:r>
              <a:rPr lang="en-US" sz="2382" u="none" strike="noStrike" dirty="0">
                <a:solidFill>
                  <a:srgbClr val="000000"/>
                </a:solidFill>
                <a:latin typeface="Montserrat"/>
                <a:ea typeface="Montserrat"/>
                <a:cs typeface="Montserrat"/>
                <a:sym typeface="Montserrat"/>
              </a:rPr>
              <a:t>Net Tech</a:t>
            </a:r>
          </a:p>
          <a:p>
            <a:pPr marL="0" lvl="0" indent="0" algn="l">
              <a:lnSpc>
                <a:spcPts val="3335"/>
              </a:lnSpc>
              <a:spcBef>
                <a:spcPct val="0"/>
              </a:spcBef>
            </a:pPr>
            <a:r>
              <a:rPr lang="en-US" sz="2382" dirty="0">
                <a:solidFill>
                  <a:srgbClr val="000000"/>
                </a:solidFill>
                <a:latin typeface="Montserrat"/>
                <a:ea typeface="Montserrat"/>
                <a:cs typeface="Montserrat"/>
                <a:sym typeface="Montserrat"/>
              </a:rPr>
              <a:t>Solutions</a:t>
            </a:r>
            <a:endParaRPr lang="en-US" sz="2382" u="none" strike="noStrike" dirty="0">
              <a:solidFill>
                <a:srgbClr val="000000"/>
              </a:solidFill>
              <a:latin typeface="Montserrat"/>
              <a:ea typeface="Montserrat"/>
              <a:cs typeface="Montserrat"/>
              <a:sym typeface="Montserrat"/>
            </a:endParaRPr>
          </a:p>
        </p:txBody>
      </p:sp>
      <p:sp>
        <p:nvSpPr>
          <p:cNvPr id="12" name="Freeform 12"/>
          <p:cNvSpPr/>
          <p:nvPr/>
        </p:nvSpPr>
        <p:spPr>
          <a:xfrm>
            <a:off x="14758949" y="1296740"/>
            <a:ext cx="592956" cy="736176"/>
          </a:xfrm>
          <a:custGeom>
            <a:avLst/>
            <a:gdLst/>
            <a:ahLst/>
            <a:cxnLst/>
            <a:rect l="l" t="t" r="r" b="b"/>
            <a:pathLst>
              <a:path w="592956" h="736176">
                <a:moveTo>
                  <a:pt x="0" y="0"/>
                </a:moveTo>
                <a:lnTo>
                  <a:pt x="592956" y="0"/>
                </a:lnTo>
                <a:lnTo>
                  <a:pt x="592956" y="736176"/>
                </a:lnTo>
                <a:lnTo>
                  <a:pt x="0" y="7361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rot="-1898322">
            <a:off x="12411252" y="5567363"/>
            <a:ext cx="7965690" cy="5488236"/>
          </a:xfrm>
          <a:custGeom>
            <a:avLst/>
            <a:gdLst>
              <a:gd name="connsiteX0" fmla="*/ 111231 w 8812211"/>
              <a:gd name="connsiteY0" fmla="*/ 0 h 8722787"/>
              <a:gd name="connsiteX1" fmla="*/ 8812211 w 8812211"/>
              <a:gd name="connsiteY1" fmla="*/ 0 h 8722787"/>
              <a:gd name="connsiteX2" fmla="*/ 8812211 w 8812211"/>
              <a:gd name="connsiteY2" fmla="*/ 8722787 h 8722787"/>
              <a:gd name="connsiteX3" fmla="*/ 0 w 8812211"/>
              <a:gd name="connsiteY3" fmla="*/ 2536951 h 8722787"/>
              <a:gd name="connsiteX4" fmla="*/ 111231 w 8812211"/>
              <a:gd name="connsiteY4" fmla="*/ 0 h 8722787"/>
              <a:gd name="connsiteX0" fmla="*/ 111231 w 8812211"/>
              <a:gd name="connsiteY0" fmla="*/ 0 h 5488236"/>
              <a:gd name="connsiteX1" fmla="*/ 8812211 w 8812211"/>
              <a:gd name="connsiteY1" fmla="*/ 0 h 5488236"/>
              <a:gd name="connsiteX2" fmla="*/ 4547741 w 8812211"/>
              <a:gd name="connsiteY2" fmla="*/ 5488236 h 5488236"/>
              <a:gd name="connsiteX3" fmla="*/ 0 w 8812211"/>
              <a:gd name="connsiteY3" fmla="*/ 2536951 h 5488236"/>
              <a:gd name="connsiteX4" fmla="*/ 111231 w 8812211"/>
              <a:gd name="connsiteY4" fmla="*/ 0 h 5488236"/>
              <a:gd name="connsiteX0" fmla="*/ 111231 w 7965690"/>
              <a:gd name="connsiteY0" fmla="*/ 0 h 5488236"/>
              <a:gd name="connsiteX1" fmla="*/ 7965690 w 7965690"/>
              <a:gd name="connsiteY1" fmla="*/ 85490 h 5488236"/>
              <a:gd name="connsiteX2" fmla="*/ 4547741 w 7965690"/>
              <a:gd name="connsiteY2" fmla="*/ 5488236 h 5488236"/>
              <a:gd name="connsiteX3" fmla="*/ 0 w 7965690"/>
              <a:gd name="connsiteY3" fmla="*/ 2536951 h 5488236"/>
              <a:gd name="connsiteX4" fmla="*/ 111231 w 7965690"/>
              <a:gd name="connsiteY4" fmla="*/ 0 h 5488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65690" h="5488236">
                <a:moveTo>
                  <a:pt x="111231" y="0"/>
                </a:moveTo>
                <a:lnTo>
                  <a:pt x="7965690" y="85490"/>
                </a:lnTo>
                <a:lnTo>
                  <a:pt x="4547741" y="5488236"/>
                </a:lnTo>
                <a:lnTo>
                  <a:pt x="0" y="2536951"/>
                </a:lnTo>
                <a:lnTo>
                  <a:pt x="111231" y="0"/>
                </a:lnTo>
                <a:close/>
              </a:path>
            </a:pathLst>
          </a:custGeom>
          <a:blipFill>
            <a:blip r:embed="rId4"/>
            <a:stretch>
              <a:fillRect/>
            </a:stretch>
          </a:blipFill>
        </p:spPr>
      </p:sp>
      <p:sp>
        <p:nvSpPr>
          <p:cNvPr id="14" name="Freeform 14"/>
          <p:cNvSpPr/>
          <p:nvPr/>
        </p:nvSpPr>
        <p:spPr>
          <a:xfrm rot="-1898322">
            <a:off x="-1905951" y="-926498"/>
            <a:ext cx="7664366" cy="5217454"/>
          </a:xfrm>
          <a:custGeom>
            <a:avLst/>
            <a:gdLst>
              <a:gd name="connsiteX0" fmla="*/ 0 w 8700980"/>
              <a:gd name="connsiteY0" fmla="*/ 0 h 8722787"/>
              <a:gd name="connsiteX1" fmla="*/ 8700980 w 8700980"/>
              <a:gd name="connsiteY1" fmla="*/ 0 h 8722787"/>
              <a:gd name="connsiteX2" fmla="*/ 8700980 w 8700980"/>
              <a:gd name="connsiteY2" fmla="*/ 8722787 h 8722787"/>
              <a:gd name="connsiteX3" fmla="*/ 1036614 w 8700980"/>
              <a:gd name="connsiteY3" fmla="*/ 8707724 h 8722787"/>
              <a:gd name="connsiteX4" fmla="*/ 0 w 8700980"/>
              <a:gd name="connsiteY4" fmla="*/ 0 h 8722787"/>
              <a:gd name="connsiteX0" fmla="*/ 0 w 8700980"/>
              <a:gd name="connsiteY0" fmla="*/ 0 h 8722787"/>
              <a:gd name="connsiteX1" fmla="*/ 8658366 w 8700980"/>
              <a:gd name="connsiteY1" fmla="*/ 6511318 h 8722787"/>
              <a:gd name="connsiteX2" fmla="*/ 8700980 w 8700980"/>
              <a:gd name="connsiteY2" fmla="*/ 8722787 h 8722787"/>
              <a:gd name="connsiteX3" fmla="*/ 1036614 w 8700980"/>
              <a:gd name="connsiteY3" fmla="*/ 8707724 h 8722787"/>
              <a:gd name="connsiteX4" fmla="*/ 0 w 8700980"/>
              <a:gd name="connsiteY4" fmla="*/ 0 h 8722787"/>
              <a:gd name="connsiteX0" fmla="*/ 3061017 w 7664366"/>
              <a:gd name="connsiteY0" fmla="*/ 0 h 5217454"/>
              <a:gd name="connsiteX1" fmla="*/ 7621752 w 7664366"/>
              <a:gd name="connsiteY1" fmla="*/ 3005985 h 5217454"/>
              <a:gd name="connsiteX2" fmla="*/ 7664366 w 7664366"/>
              <a:gd name="connsiteY2" fmla="*/ 5217454 h 5217454"/>
              <a:gd name="connsiteX3" fmla="*/ 0 w 7664366"/>
              <a:gd name="connsiteY3" fmla="*/ 5202391 h 5217454"/>
              <a:gd name="connsiteX4" fmla="*/ 3061017 w 7664366"/>
              <a:gd name="connsiteY4" fmla="*/ 0 h 5217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4366" h="5217454">
                <a:moveTo>
                  <a:pt x="3061017" y="0"/>
                </a:moveTo>
                <a:lnTo>
                  <a:pt x="7621752" y="3005985"/>
                </a:lnTo>
                <a:lnTo>
                  <a:pt x="7664366" y="5217454"/>
                </a:lnTo>
                <a:lnTo>
                  <a:pt x="0" y="5202391"/>
                </a:lnTo>
                <a:lnTo>
                  <a:pt x="3061017" y="0"/>
                </a:lnTo>
                <a:close/>
              </a:path>
            </a:pathLst>
          </a:custGeom>
          <a:blipFill>
            <a:blip r:embed="rId4"/>
            <a:stretch>
              <a:fillRect/>
            </a:stretch>
          </a:blipFill>
        </p:spPr>
      </p:sp>
      <p:sp>
        <p:nvSpPr>
          <p:cNvPr id="15" name="TextBox 15"/>
          <p:cNvSpPr txBox="1"/>
          <p:nvPr/>
        </p:nvSpPr>
        <p:spPr>
          <a:xfrm>
            <a:off x="5361112" y="3366725"/>
            <a:ext cx="8460437" cy="1577994"/>
          </a:xfrm>
          <a:prstGeom prst="rect">
            <a:avLst/>
          </a:prstGeom>
        </p:spPr>
        <p:txBody>
          <a:bodyPr lIns="0" tIns="0" rIns="0" bIns="0" rtlCol="0" anchor="t">
            <a:spAutoFit/>
          </a:bodyPr>
          <a:lstStyle/>
          <a:p>
            <a:pPr algn="l">
              <a:lnSpc>
                <a:spcPts val="12508"/>
              </a:lnSpc>
            </a:pPr>
            <a:r>
              <a:rPr lang="en-US" sz="10424" b="1" dirty="0">
                <a:solidFill>
                  <a:srgbClr val="000000"/>
                </a:solidFill>
                <a:latin typeface="Montserrat Bold"/>
                <a:ea typeface="Montserrat Bold"/>
                <a:cs typeface="Montserrat Bold"/>
                <a:sym typeface="Montserrat Bold"/>
              </a:rPr>
              <a:t>Thank you</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318446" y="2491321"/>
            <a:ext cx="1001320" cy="1001320"/>
          </a:xfrm>
          <a:custGeom>
            <a:avLst/>
            <a:gdLst/>
            <a:ahLst/>
            <a:cxnLst/>
            <a:rect l="l" t="t" r="r" b="b"/>
            <a:pathLst>
              <a:path w="1001320" h="1001320">
                <a:moveTo>
                  <a:pt x="0" y="0"/>
                </a:moveTo>
                <a:lnTo>
                  <a:pt x="1001320" y="0"/>
                </a:lnTo>
                <a:lnTo>
                  <a:pt x="1001320" y="1001320"/>
                </a:lnTo>
                <a:lnTo>
                  <a:pt x="0" y="1001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549686" y="2584636"/>
            <a:ext cx="824724" cy="1001320"/>
          </a:xfrm>
          <a:custGeom>
            <a:avLst/>
            <a:gdLst/>
            <a:ahLst/>
            <a:cxnLst/>
            <a:rect l="l" t="t" r="r" b="b"/>
            <a:pathLst>
              <a:path w="824724" h="1001320">
                <a:moveTo>
                  <a:pt x="0" y="0"/>
                </a:moveTo>
                <a:lnTo>
                  <a:pt x="824724" y="0"/>
                </a:lnTo>
                <a:lnTo>
                  <a:pt x="824724" y="1001320"/>
                </a:lnTo>
                <a:lnTo>
                  <a:pt x="0" y="10013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0031453" y="2626180"/>
            <a:ext cx="954316" cy="836328"/>
          </a:xfrm>
          <a:custGeom>
            <a:avLst/>
            <a:gdLst/>
            <a:ahLst/>
            <a:cxnLst/>
            <a:rect l="l" t="t" r="r" b="b"/>
            <a:pathLst>
              <a:path w="954316" h="836328">
                <a:moveTo>
                  <a:pt x="0" y="0"/>
                </a:moveTo>
                <a:lnTo>
                  <a:pt x="954316" y="0"/>
                </a:lnTo>
                <a:lnTo>
                  <a:pt x="954316" y="836328"/>
                </a:lnTo>
                <a:lnTo>
                  <a:pt x="0" y="8363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3457739" y="3731893"/>
            <a:ext cx="727909" cy="885730"/>
          </a:xfrm>
          <a:custGeom>
            <a:avLst/>
            <a:gdLst/>
            <a:ahLst/>
            <a:cxnLst/>
            <a:rect l="l" t="t" r="r" b="b"/>
            <a:pathLst>
              <a:path w="727909" h="885730">
                <a:moveTo>
                  <a:pt x="0" y="0"/>
                </a:moveTo>
                <a:lnTo>
                  <a:pt x="727909" y="0"/>
                </a:lnTo>
                <a:lnTo>
                  <a:pt x="727909" y="885730"/>
                </a:lnTo>
                <a:lnTo>
                  <a:pt x="0" y="8857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3457739" y="2644750"/>
            <a:ext cx="688946" cy="746825"/>
          </a:xfrm>
          <a:custGeom>
            <a:avLst/>
            <a:gdLst/>
            <a:ahLst/>
            <a:cxnLst/>
            <a:rect l="l" t="t" r="r" b="b"/>
            <a:pathLst>
              <a:path w="688946" h="746825">
                <a:moveTo>
                  <a:pt x="0" y="0"/>
                </a:moveTo>
                <a:lnTo>
                  <a:pt x="688946" y="0"/>
                </a:lnTo>
                <a:lnTo>
                  <a:pt x="688946" y="746825"/>
                </a:lnTo>
                <a:lnTo>
                  <a:pt x="0" y="7468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5968731" y="3738103"/>
            <a:ext cx="717984" cy="756496"/>
          </a:xfrm>
          <a:custGeom>
            <a:avLst/>
            <a:gdLst/>
            <a:ahLst/>
            <a:cxnLst/>
            <a:rect l="l" t="t" r="r" b="b"/>
            <a:pathLst>
              <a:path w="717984" h="756496">
                <a:moveTo>
                  <a:pt x="0" y="0"/>
                </a:moveTo>
                <a:lnTo>
                  <a:pt x="717984" y="0"/>
                </a:lnTo>
                <a:lnTo>
                  <a:pt x="717984" y="756496"/>
                </a:lnTo>
                <a:lnTo>
                  <a:pt x="0" y="75649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a:off x="8754020" y="3731893"/>
            <a:ext cx="843179" cy="843179"/>
          </a:xfrm>
          <a:custGeom>
            <a:avLst/>
            <a:gdLst/>
            <a:ahLst/>
            <a:cxnLst/>
            <a:rect l="l" t="t" r="r" b="b"/>
            <a:pathLst>
              <a:path w="843179" h="843179">
                <a:moveTo>
                  <a:pt x="0" y="0"/>
                </a:moveTo>
                <a:lnTo>
                  <a:pt x="843179" y="0"/>
                </a:lnTo>
                <a:lnTo>
                  <a:pt x="843179" y="843179"/>
                </a:lnTo>
                <a:lnTo>
                  <a:pt x="0" y="84317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Freeform 9"/>
          <p:cNvSpPr/>
          <p:nvPr/>
        </p:nvSpPr>
        <p:spPr>
          <a:xfrm>
            <a:off x="4685463" y="3889026"/>
            <a:ext cx="668554" cy="756496"/>
          </a:xfrm>
          <a:custGeom>
            <a:avLst/>
            <a:gdLst/>
            <a:ahLst/>
            <a:cxnLst/>
            <a:rect l="l" t="t" r="r" b="b"/>
            <a:pathLst>
              <a:path w="668554" h="756496">
                <a:moveTo>
                  <a:pt x="0" y="0"/>
                </a:moveTo>
                <a:lnTo>
                  <a:pt x="668554" y="0"/>
                </a:lnTo>
                <a:lnTo>
                  <a:pt x="668554" y="756496"/>
                </a:lnTo>
                <a:lnTo>
                  <a:pt x="0" y="75649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0" name="Freeform 10"/>
          <p:cNvSpPr/>
          <p:nvPr/>
        </p:nvSpPr>
        <p:spPr>
          <a:xfrm>
            <a:off x="11480682" y="2573817"/>
            <a:ext cx="763030" cy="774293"/>
          </a:xfrm>
          <a:custGeom>
            <a:avLst/>
            <a:gdLst/>
            <a:ahLst/>
            <a:cxnLst/>
            <a:rect l="l" t="t" r="r" b="b"/>
            <a:pathLst>
              <a:path w="763030" h="774293">
                <a:moveTo>
                  <a:pt x="0" y="0"/>
                </a:moveTo>
                <a:lnTo>
                  <a:pt x="763030" y="0"/>
                </a:lnTo>
                <a:lnTo>
                  <a:pt x="763030" y="774293"/>
                </a:lnTo>
                <a:lnTo>
                  <a:pt x="0" y="77429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1" name="Freeform 11"/>
          <p:cNvSpPr/>
          <p:nvPr/>
        </p:nvSpPr>
        <p:spPr>
          <a:xfrm>
            <a:off x="11443275" y="3657630"/>
            <a:ext cx="800437" cy="721849"/>
          </a:xfrm>
          <a:custGeom>
            <a:avLst/>
            <a:gdLst/>
            <a:ahLst/>
            <a:cxnLst/>
            <a:rect l="l" t="t" r="r" b="b"/>
            <a:pathLst>
              <a:path w="800437" h="721849">
                <a:moveTo>
                  <a:pt x="0" y="0"/>
                </a:moveTo>
                <a:lnTo>
                  <a:pt x="800437" y="0"/>
                </a:lnTo>
                <a:lnTo>
                  <a:pt x="800437" y="721849"/>
                </a:lnTo>
                <a:lnTo>
                  <a:pt x="0" y="721849"/>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2" name="Freeform 12"/>
          <p:cNvSpPr/>
          <p:nvPr/>
        </p:nvSpPr>
        <p:spPr>
          <a:xfrm>
            <a:off x="10031453" y="3615079"/>
            <a:ext cx="1008689" cy="806951"/>
          </a:xfrm>
          <a:custGeom>
            <a:avLst/>
            <a:gdLst/>
            <a:ahLst/>
            <a:cxnLst/>
            <a:rect l="l" t="t" r="r" b="b"/>
            <a:pathLst>
              <a:path w="1008689" h="806951">
                <a:moveTo>
                  <a:pt x="0" y="0"/>
                </a:moveTo>
                <a:lnTo>
                  <a:pt x="1008688" y="0"/>
                </a:lnTo>
                <a:lnTo>
                  <a:pt x="1008688" y="806951"/>
                </a:lnTo>
                <a:lnTo>
                  <a:pt x="0" y="80695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13" name="Freeform 13"/>
          <p:cNvSpPr/>
          <p:nvPr/>
        </p:nvSpPr>
        <p:spPr>
          <a:xfrm>
            <a:off x="8722071" y="2573817"/>
            <a:ext cx="814364" cy="888691"/>
          </a:xfrm>
          <a:custGeom>
            <a:avLst/>
            <a:gdLst/>
            <a:ahLst/>
            <a:cxnLst/>
            <a:rect l="l" t="t" r="r" b="b"/>
            <a:pathLst>
              <a:path w="814364" h="888691">
                <a:moveTo>
                  <a:pt x="0" y="0"/>
                </a:moveTo>
                <a:lnTo>
                  <a:pt x="814364" y="0"/>
                </a:lnTo>
                <a:lnTo>
                  <a:pt x="814364" y="888691"/>
                </a:lnTo>
                <a:lnTo>
                  <a:pt x="0" y="8886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14" name="Freeform 14"/>
          <p:cNvSpPr/>
          <p:nvPr/>
        </p:nvSpPr>
        <p:spPr>
          <a:xfrm>
            <a:off x="7375552" y="3615079"/>
            <a:ext cx="944214" cy="1002544"/>
          </a:xfrm>
          <a:custGeom>
            <a:avLst/>
            <a:gdLst/>
            <a:ahLst/>
            <a:cxnLst/>
            <a:rect l="l" t="t" r="r" b="b"/>
            <a:pathLst>
              <a:path w="944214" h="1002544">
                <a:moveTo>
                  <a:pt x="0" y="0"/>
                </a:moveTo>
                <a:lnTo>
                  <a:pt x="944214" y="0"/>
                </a:lnTo>
                <a:lnTo>
                  <a:pt x="944214" y="1002544"/>
                </a:lnTo>
                <a:lnTo>
                  <a:pt x="0" y="1002544"/>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15" name="Freeform 15"/>
          <p:cNvSpPr/>
          <p:nvPr/>
        </p:nvSpPr>
        <p:spPr>
          <a:xfrm>
            <a:off x="5968731" y="2572593"/>
            <a:ext cx="752819" cy="1002544"/>
          </a:xfrm>
          <a:custGeom>
            <a:avLst/>
            <a:gdLst/>
            <a:ahLst/>
            <a:cxnLst/>
            <a:rect l="l" t="t" r="r" b="b"/>
            <a:pathLst>
              <a:path w="752819" h="1002544">
                <a:moveTo>
                  <a:pt x="0" y="0"/>
                </a:moveTo>
                <a:lnTo>
                  <a:pt x="752819" y="0"/>
                </a:lnTo>
                <a:lnTo>
                  <a:pt x="752819" y="1002544"/>
                </a:lnTo>
                <a:lnTo>
                  <a:pt x="0" y="1002544"/>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16" name="Freeform 16"/>
          <p:cNvSpPr/>
          <p:nvPr/>
        </p:nvSpPr>
        <p:spPr>
          <a:xfrm>
            <a:off x="3444530" y="8484482"/>
            <a:ext cx="538179" cy="685182"/>
          </a:xfrm>
          <a:custGeom>
            <a:avLst/>
            <a:gdLst/>
            <a:ahLst/>
            <a:cxnLst/>
            <a:rect l="l" t="t" r="r" b="b"/>
            <a:pathLst>
              <a:path w="538179" h="685182">
                <a:moveTo>
                  <a:pt x="0" y="0"/>
                </a:moveTo>
                <a:lnTo>
                  <a:pt x="538179" y="0"/>
                </a:lnTo>
                <a:lnTo>
                  <a:pt x="538179" y="685182"/>
                </a:lnTo>
                <a:lnTo>
                  <a:pt x="0" y="685182"/>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17" name="Freeform 17"/>
          <p:cNvSpPr/>
          <p:nvPr/>
        </p:nvSpPr>
        <p:spPr>
          <a:xfrm>
            <a:off x="4699737" y="8468961"/>
            <a:ext cx="777545" cy="757753"/>
          </a:xfrm>
          <a:custGeom>
            <a:avLst/>
            <a:gdLst/>
            <a:ahLst/>
            <a:cxnLst/>
            <a:rect l="l" t="t" r="r" b="b"/>
            <a:pathLst>
              <a:path w="777545" h="757753">
                <a:moveTo>
                  <a:pt x="0" y="0"/>
                </a:moveTo>
                <a:lnTo>
                  <a:pt x="777545" y="0"/>
                </a:lnTo>
                <a:lnTo>
                  <a:pt x="777545" y="757753"/>
                </a:lnTo>
                <a:lnTo>
                  <a:pt x="0" y="757753"/>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18" name="Freeform 18"/>
          <p:cNvSpPr/>
          <p:nvPr/>
        </p:nvSpPr>
        <p:spPr>
          <a:xfrm>
            <a:off x="6143587" y="8425272"/>
            <a:ext cx="756240" cy="820379"/>
          </a:xfrm>
          <a:custGeom>
            <a:avLst/>
            <a:gdLst/>
            <a:ahLst/>
            <a:cxnLst/>
            <a:rect l="l" t="t" r="r" b="b"/>
            <a:pathLst>
              <a:path w="756240" h="820379">
                <a:moveTo>
                  <a:pt x="0" y="0"/>
                </a:moveTo>
                <a:lnTo>
                  <a:pt x="756240" y="0"/>
                </a:lnTo>
                <a:lnTo>
                  <a:pt x="756240" y="820379"/>
                </a:lnTo>
                <a:lnTo>
                  <a:pt x="0" y="820379"/>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sp>
      <p:sp>
        <p:nvSpPr>
          <p:cNvPr id="19" name="Freeform 19"/>
          <p:cNvSpPr/>
          <p:nvPr/>
        </p:nvSpPr>
        <p:spPr>
          <a:xfrm>
            <a:off x="7292688" y="8495827"/>
            <a:ext cx="733882" cy="673837"/>
          </a:xfrm>
          <a:custGeom>
            <a:avLst/>
            <a:gdLst/>
            <a:ahLst/>
            <a:cxnLst/>
            <a:rect l="l" t="t" r="r" b="b"/>
            <a:pathLst>
              <a:path w="733882" h="673837">
                <a:moveTo>
                  <a:pt x="0" y="0"/>
                </a:moveTo>
                <a:lnTo>
                  <a:pt x="733882" y="0"/>
                </a:lnTo>
                <a:lnTo>
                  <a:pt x="733882" y="673837"/>
                </a:lnTo>
                <a:lnTo>
                  <a:pt x="0" y="673837"/>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sp>
      <p:sp>
        <p:nvSpPr>
          <p:cNvPr id="20" name="Freeform 20"/>
          <p:cNvSpPr/>
          <p:nvPr/>
        </p:nvSpPr>
        <p:spPr>
          <a:xfrm>
            <a:off x="7395284" y="6211507"/>
            <a:ext cx="605051" cy="731380"/>
          </a:xfrm>
          <a:custGeom>
            <a:avLst/>
            <a:gdLst/>
            <a:ahLst/>
            <a:cxnLst/>
            <a:rect l="l" t="t" r="r" b="b"/>
            <a:pathLst>
              <a:path w="605051" h="731380">
                <a:moveTo>
                  <a:pt x="0" y="0"/>
                </a:moveTo>
                <a:lnTo>
                  <a:pt x="605051" y="0"/>
                </a:lnTo>
                <a:lnTo>
                  <a:pt x="605051" y="731381"/>
                </a:lnTo>
                <a:lnTo>
                  <a:pt x="0" y="731381"/>
                </a:lnTo>
                <a:lnTo>
                  <a:pt x="0" y="0"/>
                </a:lnTo>
                <a:close/>
              </a:path>
            </a:pathLst>
          </a:custGeom>
          <a:blipFill>
            <a:blip r:embed="rId38">
              <a:extLst>
                <a:ext uri="{96DAC541-7B7A-43D3-8B79-37D633B846F1}">
                  <asvg:svgBlip xmlns:asvg="http://schemas.microsoft.com/office/drawing/2016/SVG/main" r:embed="rId39"/>
                </a:ext>
              </a:extLst>
            </a:blip>
            <a:stretch>
              <a:fillRect/>
            </a:stretch>
          </a:blipFill>
        </p:spPr>
      </p:sp>
      <p:sp>
        <p:nvSpPr>
          <p:cNvPr id="21" name="Freeform 21"/>
          <p:cNvSpPr/>
          <p:nvPr/>
        </p:nvSpPr>
        <p:spPr>
          <a:xfrm>
            <a:off x="8686546" y="4914529"/>
            <a:ext cx="672084" cy="768495"/>
          </a:xfrm>
          <a:custGeom>
            <a:avLst/>
            <a:gdLst/>
            <a:ahLst/>
            <a:cxnLst/>
            <a:rect l="l" t="t" r="r" b="b"/>
            <a:pathLst>
              <a:path w="672084" h="768495">
                <a:moveTo>
                  <a:pt x="0" y="0"/>
                </a:moveTo>
                <a:lnTo>
                  <a:pt x="672084" y="0"/>
                </a:lnTo>
                <a:lnTo>
                  <a:pt x="672084" y="768496"/>
                </a:lnTo>
                <a:lnTo>
                  <a:pt x="0" y="768496"/>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sp>
      <p:sp>
        <p:nvSpPr>
          <p:cNvPr id="22" name="Freeform 22"/>
          <p:cNvSpPr/>
          <p:nvPr/>
        </p:nvSpPr>
        <p:spPr>
          <a:xfrm>
            <a:off x="9191008" y="4920886"/>
            <a:ext cx="741760" cy="713439"/>
          </a:xfrm>
          <a:custGeom>
            <a:avLst/>
            <a:gdLst/>
            <a:ahLst/>
            <a:cxnLst/>
            <a:rect l="l" t="t" r="r" b="b"/>
            <a:pathLst>
              <a:path w="741760" h="713439">
                <a:moveTo>
                  <a:pt x="0" y="0"/>
                </a:moveTo>
                <a:lnTo>
                  <a:pt x="741760" y="0"/>
                </a:lnTo>
                <a:lnTo>
                  <a:pt x="741760" y="713438"/>
                </a:lnTo>
                <a:lnTo>
                  <a:pt x="0" y="713438"/>
                </a:lnTo>
                <a:lnTo>
                  <a:pt x="0" y="0"/>
                </a:lnTo>
                <a:close/>
              </a:path>
            </a:pathLst>
          </a:custGeom>
          <a:blipFill>
            <a:blip r:embed="rId42">
              <a:extLst>
                <a:ext uri="{96DAC541-7B7A-43D3-8B79-37D633B846F1}">
                  <asvg:svgBlip xmlns:asvg="http://schemas.microsoft.com/office/drawing/2016/SVG/main" r:embed="rId43"/>
                </a:ext>
              </a:extLst>
            </a:blip>
            <a:stretch>
              <a:fillRect/>
            </a:stretch>
          </a:blipFill>
        </p:spPr>
      </p:sp>
      <p:sp>
        <p:nvSpPr>
          <p:cNvPr id="23" name="Freeform 23"/>
          <p:cNvSpPr/>
          <p:nvPr/>
        </p:nvSpPr>
        <p:spPr>
          <a:xfrm>
            <a:off x="10299482" y="4793800"/>
            <a:ext cx="625403" cy="744528"/>
          </a:xfrm>
          <a:custGeom>
            <a:avLst/>
            <a:gdLst/>
            <a:ahLst/>
            <a:cxnLst/>
            <a:rect l="l" t="t" r="r" b="b"/>
            <a:pathLst>
              <a:path w="625403" h="744528">
                <a:moveTo>
                  <a:pt x="0" y="0"/>
                </a:moveTo>
                <a:lnTo>
                  <a:pt x="625403" y="0"/>
                </a:lnTo>
                <a:lnTo>
                  <a:pt x="625403" y="744527"/>
                </a:lnTo>
                <a:lnTo>
                  <a:pt x="0" y="744527"/>
                </a:lnTo>
                <a:lnTo>
                  <a:pt x="0" y="0"/>
                </a:lnTo>
                <a:close/>
              </a:path>
            </a:pathLst>
          </a:custGeom>
          <a:blipFill>
            <a:blip r:embed="rId44">
              <a:extLst>
                <a:ext uri="{96DAC541-7B7A-43D3-8B79-37D633B846F1}">
                  <asvg:svgBlip xmlns:asvg="http://schemas.microsoft.com/office/drawing/2016/SVG/main" r:embed="rId45"/>
                </a:ext>
              </a:extLst>
            </a:blip>
            <a:stretch>
              <a:fillRect/>
            </a:stretch>
          </a:blipFill>
        </p:spPr>
      </p:sp>
      <p:sp>
        <p:nvSpPr>
          <p:cNvPr id="24" name="Freeform 24"/>
          <p:cNvSpPr/>
          <p:nvPr/>
        </p:nvSpPr>
        <p:spPr>
          <a:xfrm>
            <a:off x="11431198" y="4960173"/>
            <a:ext cx="728882" cy="646717"/>
          </a:xfrm>
          <a:custGeom>
            <a:avLst/>
            <a:gdLst/>
            <a:ahLst/>
            <a:cxnLst/>
            <a:rect l="l" t="t" r="r" b="b"/>
            <a:pathLst>
              <a:path w="728882" h="646717">
                <a:moveTo>
                  <a:pt x="0" y="0"/>
                </a:moveTo>
                <a:lnTo>
                  <a:pt x="728882" y="0"/>
                </a:lnTo>
                <a:lnTo>
                  <a:pt x="728882" y="646717"/>
                </a:lnTo>
                <a:lnTo>
                  <a:pt x="0" y="646717"/>
                </a:lnTo>
                <a:lnTo>
                  <a:pt x="0" y="0"/>
                </a:lnTo>
                <a:close/>
              </a:path>
            </a:pathLst>
          </a:custGeom>
          <a:blipFill>
            <a:blip r:embed="rId46">
              <a:extLst>
                <a:ext uri="{96DAC541-7B7A-43D3-8B79-37D633B846F1}">
                  <asvg:svgBlip xmlns:asvg="http://schemas.microsoft.com/office/drawing/2016/SVG/main" r:embed="rId47"/>
                </a:ext>
              </a:extLst>
            </a:blip>
            <a:stretch>
              <a:fillRect/>
            </a:stretch>
          </a:blipFill>
        </p:spPr>
      </p:sp>
      <p:sp>
        <p:nvSpPr>
          <p:cNvPr id="25" name="Freeform 25"/>
          <p:cNvSpPr/>
          <p:nvPr/>
        </p:nvSpPr>
        <p:spPr>
          <a:xfrm>
            <a:off x="12733394" y="4916533"/>
            <a:ext cx="639392" cy="616141"/>
          </a:xfrm>
          <a:custGeom>
            <a:avLst/>
            <a:gdLst/>
            <a:ahLst/>
            <a:cxnLst/>
            <a:rect l="l" t="t" r="r" b="b"/>
            <a:pathLst>
              <a:path w="639392" h="616141">
                <a:moveTo>
                  <a:pt x="0" y="0"/>
                </a:moveTo>
                <a:lnTo>
                  <a:pt x="639392" y="0"/>
                </a:lnTo>
                <a:lnTo>
                  <a:pt x="639392" y="616142"/>
                </a:lnTo>
                <a:lnTo>
                  <a:pt x="0" y="616142"/>
                </a:lnTo>
                <a:lnTo>
                  <a:pt x="0" y="0"/>
                </a:lnTo>
                <a:close/>
              </a:path>
            </a:pathLst>
          </a:custGeom>
          <a:blipFill>
            <a:blip r:embed="rId48">
              <a:extLst>
                <a:ext uri="{96DAC541-7B7A-43D3-8B79-37D633B846F1}">
                  <asvg:svgBlip xmlns:asvg="http://schemas.microsoft.com/office/drawing/2016/SVG/main" r:embed="rId49"/>
                </a:ext>
              </a:extLst>
            </a:blip>
            <a:stretch>
              <a:fillRect/>
            </a:stretch>
          </a:blipFill>
        </p:spPr>
      </p:sp>
      <p:sp>
        <p:nvSpPr>
          <p:cNvPr id="26" name="Freeform 26"/>
          <p:cNvSpPr/>
          <p:nvPr/>
        </p:nvSpPr>
        <p:spPr>
          <a:xfrm>
            <a:off x="8667728" y="6070971"/>
            <a:ext cx="709720" cy="795002"/>
          </a:xfrm>
          <a:custGeom>
            <a:avLst/>
            <a:gdLst/>
            <a:ahLst/>
            <a:cxnLst/>
            <a:rect l="l" t="t" r="r" b="b"/>
            <a:pathLst>
              <a:path w="709720" h="795002">
                <a:moveTo>
                  <a:pt x="0" y="0"/>
                </a:moveTo>
                <a:lnTo>
                  <a:pt x="709720" y="0"/>
                </a:lnTo>
                <a:lnTo>
                  <a:pt x="709720" y="795002"/>
                </a:lnTo>
                <a:lnTo>
                  <a:pt x="0" y="795002"/>
                </a:lnTo>
                <a:lnTo>
                  <a:pt x="0" y="0"/>
                </a:lnTo>
                <a:close/>
              </a:path>
            </a:pathLst>
          </a:custGeom>
          <a:blipFill>
            <a:blip r:embed="rId50">
              <a:extLst>
                <a:ext uri="{96DAC541-7B7A-43D3-8B79-37D633B846F1}">
                  <asvg:svgBlip xmlns:asvg="http://schemas.microsoft.com/office/drawing/2016/SVG/main" r:embed="rId51"/>
                </a:ext>
              </a:extLst>
            </a:blip>
            <a:stretch>
              <a:fillRect/>
            </a:stretch>
          </a:blipFill>
        </p:spPr>
      </p:sp>
      <p:sp>
        <p:nvSpPr>
          <p:cNvPr id="27" name="Freeform 27"/>
          <p:cNvSpPr/>
          <p:nvPr/>
        </p:nvSpPr>
        <p:spPr>
          <a:xfrm>
            <a:off x="10230443" y="7152484"/>
            <a:ext cx="763482" cy="795294"/>
          </a:xfrm>
          <a:custGeom>
            <a:avLst/>
            <a:gdLst/>
            <a:ahLst/>
            <a:cxnLst/>
            <a:rect l="l" t="t" r="r" b="b"/>
            <a:pathLst>
              <a:path w="763482" h="795294">
                <a:moveTo>
                  <a:pt x="0" y="0"/>
                </a:moveTo>
                <a:lnTo>
                  <a:pt x="763481" y="0"/>
                </a:lnTo>
                <a:lnTo>
                  <a:pt x="763481" y="795294"/>
                </a:lnTo>
                <a:lnTo>
                  <a:pt x="0" y="795294"/>
                </a:lnTo>
                <a:lnTo>
                  <a:pt x="0" y="0"/>
                </a:lnTo>
                <a:close/>
              </a:path>
            </a:pathLst>
          </a:custGeom>
          <a:blipFill>
            <a:blip r:embed="rId52">
              <a:extLst>
                <a:ext uri="{96DAC541-7B7A-43D3-8B79-37D633B846F1}">
                  <asvg:svgBlip xmlns:asvg="http://schemas.microsoft.com/office/drawing/2016/SVG/main" r:embed="rId53"/>
                </a:ext>
              </a:extLst>
            </a:blip>
            <a:stretch>
              <a:fillRect/>
            </a:stretch>
          </a:blipFill>
        </p:spPr>
      </p:sp>
      <p:sp>
        <p:nvSpPr>
          <p:cNvPr id="28" name="Freeform 28"/>
          <p:cNvSpPr/>
          <p:nvPr/>
        </p:nvSpPr>
        <p:spPr>
          <a:xfrm>
            <a:off x="10279049" y="5962892"/>
            <a:ext cx="666269" cy="765027"/>
          </a:xfrm>
          <a:custGeom>
            <a:avLst/>
            <a:gdLst/>
            <a:ahLst/>
            <a:cxnLst/>
            <a:rect l="l" t="t" r="r" b="b"/>
            <a:pathLst>
              <a:path w="666269" h="765027">
                <a:moveTo>
                  <a:pt x="0" y="0"/>
                </a:moveTo>
                <a:lnTo>
                  <a:pt x="666269" y="0"/>
                </a:lnTo>
                <a:lnTo>
                  <a:pt x="666269" y="765027"/>
                </a:lnTo>
                <a:lnTo>
                  <a:pt x="0" y="765027"/>
                </a:lnTo>
                <a:lnTo>
                  <a:pt x="0" y="0"/>
                </a:lnTo>
                <a:close/>
              </a:path>
            </a:pathLst>
          </a:custGeom>
          <a:blipFill>
            <a:blip r:embed="rId54">
              <a:extLst>
                <a:ext uri="{96DAC541-7B7A-43D3-8B79-37D633B846F1}">
                  <asvg:svgBlip xmlns:asvg="http://schemas.microsoft.com/office/drawing/2016/SVG/main" r:embed="rId55"/>
                </a:ext>
              </a:extLst>
            </a:blip>
            <a:stretch>
              <a:fillRect/>
            </a:stretch>
          </a:blipFill>
        </p:spPr>
      </p:sp>
      <p:sp>
        <p:nvSpPr>
          <p:cNvPr id="29" name="Freeform 29"/>
          <p:cNvSpPr/>
          <p:nvPr/>
        </p:nvSpPr>
        <p:spPr>
          <a:xfrm>
            <a:off x="11398138" y="6022275"/>
            <a:ext cx="795002" cy="795002"/>
          </a:xfrm>
          <a:custGeom>
            <a:avLst/>
            <a:gdLst/>
            <a:ahLst/>
            <a:cxnLst/>
            <a:rect l="l" t="t" r="r" b="b"/>
            <a:pathLst>
              <a:path w="795002" h="795002">
                <a:moveTo>
                  <a:pt x="0" y="0"/>
                </a:moveTo>
                <a:lnTo>
                  <a:pt x="795002" y="0"/>
                </a:lnTo>
                <a:lnTo>
                  <a:pt x="795002" y="795002"/>
                </a:lnTo>
                <a:lnTo>
                  <a:pt x="0" y="795002"/>
                </a:lnTo>
                <a:lnTo>
                  <a:pt x="0" y="0"/>
                </a:lnTo>
                <a:close/>
              </a:path>
            </a:pathLst>
          </a:custGeom>
          <a:blipFill>
            <a:blip r:embed="rId56">
              <a:extLst>
                <a:ext uri="{96DAC541-7B7A-43D3-8B79-37D633B846F1}">
                  <asvg:svgBlip xmlns:asvg="http://schemas.microsoft.com/office/drawing/2016/SVG/main" r:embed="rId57"/>
                </a:ext>
              </a:extLst>
            </a:blip>
            <a:stretch>
              <a:fillRect/>
            </a:stretch>
          </a:blipFill>
        </p:spPr>
      </p:sp>
      <p:sp>
        <p:nvSpPr>
          <p:cNvPr id="30" name="Freeform 30"/>
          <p:cNvSpPr/>
          <p:nvPr/>
        </p:nvSpPr>
        <p:spPr>
          <a:xfrm>
            <a:off x="9022588" y="8437815"/>
            <a:ext cx="823750" cy="795294"/>
          </a:xfrm>
          <a:custGeom>
            <a:avLst/>
            <a:gdLst/>
            <a:ahLst/>
            <a:cxnLst/>
            <a:rect l="l" t="t" r="r" b="b"/>
            <a:pathLst>
              <a:path w="823750" h="795294">
                <a:moveTo>
                  <a:pt x="0" y="0"/>
                </a:moveTo>
                <a:lnTo>
                  <a:pt x="823751" y="0"/>
                </a:lnTo>
                <a:lnTo>
                  <a:pt x="823751" y="795293"/>
                </a:lnTo>
                <a:lnTo>
                  <a:pt x="0" y="795293"/>
                </a:lnTo>
                <a:lnTo>
                  <a:pt x="0" y="0"/>
                </a:lnTo>
                <a:close/>
              </a:path>
            </a:pathLst>
          </a:custGeom>
          <a:blipFill>
            <a:blip r:embed="rId58">
              <a:extLst>
                <a:ext uri="{96DAC541-7B7A-43D3-8B79-37D633B846F1}">
                  <asvg:svgBlip xmlns:asvg="http://schemas.microsoft.com/office/drawing/2016/SVG/main" r:embed="rId59"/>
                </a:ext>
              </a:extLst>
            </a:blip>
            <a:stretch>
              <a:fillRect/>
            </a:stretch>
          </a:blipFill>
        </p:spPr>
      </p:sp>
      <p:sp>
        <p:nvSpPr>
          <p:cNvPr id="31" name="Freeform 31"/>
          <p:cNvSpPr/>
          <p:nvPr/>
        </p:nvSpPr>
        <p:spPr>
          <a:xfrm>
            <a:off x="13847936" y="7158950"/>
            <a:ext cx="850523" cy="821142"/>
          </a:xfrm>
          <a:custGeom>
            <a:avLst/>
            <a:gdLst/>
            <a:ahLst/>
            <a:cxnLst/>
            <a:rect l="l" t="t" r="r" b="b"/>
            <a:pathLst>
              <a:path w="850523" h="821142">
                <a:moveTo>
                  <a:pt x="0" y="0"/>
                </a:moveTo>
                <a:lnTo>
                  <a:pt x="850524" y="0"/>
                </a:lnTo>
                <a:lnTo>
                  <a:pt x="850524" y="821141"/>
                </a:lnTo>
                <a:lnTo>
                  <a:pt x="0" y="821141"/>
                </a:lnTo>
                <a:lnTo>
                  <a:pt x="0" y="0"/>
                </a:lnTo>
                <a:close/>
              </a:path>
            </a:pathLst>
          </a:custGeom>
          <a:blipFill>
            <a:blip r:embed="rId60">
              <a:extLst>
                <a:ext uri="{96DAC541-7B7A-43D3-8B79-37D633B846F1}">
                  <asvg:svgBlip xmlns:asvg="http://schemas.microsoft.com/office/drawing/2016/SVG/main" r:embed="rId61"/>
                </a:ext>
              </a:extLst>
            </a:blip>
            <a:stretch>
              <a:fillRect/>
            </a:stretch>
          </a:blipFill>
        </p:spPr>
      </p:sp>
      <p:sp>
        <p:nvSpPr>
          <p:cNvPr id="32" name="Freeform 32"/>
          <p:cNvSpPr/>
          <p:nvPr/>
        </p:nvSpPr>
        <p:spPr>
          <a:xfrm>
            <a:off x="14066807" y="4835561"/>
            <a:ext cx="712923" cy="702553"/>
          </a:xfrm>
          <a:custGeom>
            <a:avLst/>
            <a:gdLst/>
            <a:ahLst/>
            <a:cxnLst/>
            <a:rect l="l" t="t" r="r" b="b"/>
            <a:pathLst>
              <a:path w="712923" h="702553">
                <a:moveTo>
                  <a:pt x="0" y="0"/>
                </a:moveTo>
                <a:lnTo>
                  <a:pt x="712923" y="0"/>
                </a:lnTo>
                <a:lnTo>
                  <a:pt x="712923" y="702553"/>
                </a:lnTo>
                <a:lnTo>
                  <a:pt x="0" y="702553"/>
                </a:lnTo>
                <a:lnTo>
                  <a:pt x="0" y="0"/>
                </a:lnTo>
                <a:close/>
              </a:path>
            </a:pathLst>
          </a:custGeom>
          <a:blipFill>
            <a:blip r:embed="rId62">
              <a:extLst>
                <a:ext uri="{96DAC541-7B7A-43D3-8B79-37D633B846F1}">
                  <asvg:svgBlip xmlns:asvg="http://schemas.microsoft.com/office/drawing/2016/SVG/main" r:embed="rId63"/>
                </a:ext>
              </a:extLst>
            </a:blip>
            <a:stretch>
              <a:fillRect/>
            </a:stretch>
          </a:blipFill>
        </p:spPr>
      </p:sp>
      <p:sp>
        <p:nvSpPr>
          <p:cNvPr id="33" name="Freeform 33"/>
          <p:cNvSpPr/>
          <p:nvPr/>
        </p:nvSpPr>
        <p:spPr>
          <a:xfrm>
            <a:off x="3306376" y="4907511"/>
            <a:ext cx="814486" cy="814486"/>
          </a:xfrm>
          <a:custGeom>
            <a:avLst/>
            <a:gdLst/>
            <a:ahLst/>
            <a:cxnLst/>
            <a:rect l="l" t="t" r="r" b="b"/>
            <a:pathLst>
              <a:path w="814486" h="814486">
                <a:moveTo>
                  <a:pt x="0" y="0"/>
                </a:moveTo>
                <a:lnTo>
                  <a:pt x="814487" y="0"/>
                </a:lnTo>
                <a:lnTo>
                  <a:pt x="814487" y="814487"/>
                </a:lnTo>
                <a:lnTo>
                  <a:pt x="0" y="814487"/>
                </a:lnTo>
                <a:lnTo>
                  <a:pt x="0" y="0"/>
                </a:lnTo>
                <a:close/>
              </a:path>
            </a:pathLst>
          </a:custGeom>
          <a:blipFill>
            <a:blip r:embed="rId64">
              <a:extLst>
                <a:ext uri="{96DAC541-7B7A-43D3-8B79-37D633B846F1}">
                  <asvg:svgBlip xmlns:asvg="http://schemas.microsoft.com/office/drawing/2016/SVG/main" r:embed="rId65"/>
                </a:ext>
              </a:extLst>
            </a:blip>
            <a:stretch>
              <a:fillRect/>
            </a:stretch>
          </a:blipFill>
        </p:spPr>
      </p:sp>
      <p:sp>
        <p:nvSpPr>
          <p:cNvPr id="34" name="Freeform 34"/>
          <p:cNvSpPr/>
          <p:nvPr/>
        </p:nvSpPr>
        <p:spPr>
          <a:xfrm>
            <a:off x="11444362" y="7232662"/>
            <a:ext cx="702553" cy="702553"/>
          </a:xfrm>
          <a:custGeom>
            <a:avLst/>
            <a:gdLst/>
            <a:ahLst/>
            <a:cxnLst/>
            <a:rect l="l" t="t" r="r" b="b"/>
            <a:pathLst>
              <a:path w="702553" h="702553">
                <a:moveTo>
                  <a:pt x="0" y="0"/>
                </a:moveTo>
                <a:lnTo>
                  <a:pt x="702554" y="0"/>
                </a:lnTo>
                <a:lnTo>
                  <a:pt x="702554" y="702554"/>
                </a:lnTo>
                <a:lnTo>
                  <a:pt x="0" y="702554"/>
                </a:lnTo>
                <a:lnTo>
                  <a:pt x="0" y="0"/>
                </a:lnTo>
                <a:close/>
              </a:path>
            </a:pathLst>
          </a:custGeom>
          <a:blipFill>
            <a:blip r:embed="rId66">
              <a:extLst>
                <a:ext uri="{96DAC541-7B7A-43D3-8B79-37D633B846F1}">
                  <asvg:svgBlip xmlns:asvg="http://schemas.microsoft.com/office/drawing/2016/SVG/main" r:embed="rId67"/>
                </a:ext>
              </a:extLst>
            </a:blip>
            <a:stretch>
              <a:fillRect/>
            </a:stretch>
          </a:blipFill>
        </p:spPr>
      </p:sp>
      <p:sp>
        <p:nvSpPr>
          <p:cNvPr id="35" name="Freeform 35"/>
          <p:cNvSpPr/>
          <p:nvPr/>
        </p:nvSpPr>
        <p:spPr>
          <a:xfrm>
            <a:off x="6161255" y="5996943"/>
            <a:ext cx="720904" cy="702553"/>
          </a:xfrm>
          <a:custGeom>
            <a:avLst/>
            <a:gdLst/>
            <a:ahLst/>
            <a:cxnLst/>
            <a:rect l="l" t="t" r="r" b="b"/>
            <a:pathLst>
              <a:path w="720904" h="702553">
                <a:moveTo>
                  <a:pt x="0" y="0"/>
                </a:moveTo>
                <a:lnTo>
                  <a:pt x="720904" y="0"/>
                </a:lnTo>
                <a:lnTo>
                  <a:pt x="720904" y="702554"/>
                </a:lnTo>
                <a:lnTo>
                  <a:pt x="0" y="702554"/>
                </a:lnTo>
                <a:lnTo>
                  <a:pt x="0" y="0"/>
                </a:lnTo>
                <a:close/>
              </a:path>
            </a:pathLst>
          </a:custGeom>
          <a:blipFill>
            <a:blip r:embed="rId68">
              <a:extLst>
                <a:ext uri="{96DAC541-7B7A-43D3-8B79-37D633B846F1}">
                  <asvg:svgBlip xmlns:asvg="http://schemas.microsoft.com/office/drawing/2016/SVG/main" r:embed="rId69"/>
                </a:ext>
              </a:extLst>
            </a:blip>
            <a:stretch>
              <a:fillRect/>
            </a:stretch>
          </a:blipFill>
        </p:spPr>
      </p:sp>
      <p:sp>
        <p:nvSpPr>
          <p:cNvPr id="36" name="Freeform 36"/>
          <p:cNvSpPr/>
          <p:nvPr/>
        </p:nvSpPr>
        <p:spPr>
          <a:xfrm>
            <a:off x="12642022" y="7246220"/>
            <a:ext cx="822137" cy="702553"/>
          </a:xfrm>
          <a:custGeom>
            <a:avLst/>
            <a:gdLst/>
            <a:ahLst/>
            <a:cxnLst/>
            <a:rect l="l" t="t" r="r" b="b"/>
            <a:pathLst>
              <a:path w="822137" h="702553">
                <a:moveTo>
                  <a:pt x="0" y="0"/>
                </a:moveTo>
                <a:lnTo>
                  <a:pt x="822137" y="0"/>
                </a:lnTo>
                <a:lnTo>
                  <a:pt x="822137" y="702554"/>
                </a:lnTo>
                <a:lnTo>
                  <a:pt x="0" y="702554"/>
                </a:lnTo>
                <a:lnTo>
                  <a:pt x="0" y="0"/>
                </a:lnTo>
                <a:close/>
              </a:path>
            </a:pathLst>
          </a:custGeom>
          <a:blipFill>
            <a:blip r:embed="rId70">
              <a:extLst>
                <a:ext uri="{96DAC541-7B7A-43D3-8B79-37D633B846F1}">
                  <asvg:svgBlip xmlns:asvg="http://schemas.microsoft.com/office/drawing/2016/SVG/main" r:embed="rId71"/>
                </a:ext>
              </a:extLst>
            </a:blip>
            <a:stretch>
              <a:fillRect/>
            </a:stretch>
          </a:blipFill>
        </p:spPr>
      </p:sp>
      <p:sp>
        <p:nvSpPr>
          <p:cNvPr id="37" name="Freeform 37"/>
          <p:cNvSpPr/>
          <p:nvPr/>
        </p:nvSpPr>
        <p:spPr>
          <a:xfrm>
            <a:off x="4764058" y="5986215"/>
            <a:ext cx="648904" cy="702553"/>
          </a:xfrm>
          <a:custGeom>
            <a:avLst/>
            <a:gdLst/>
            <a:ahLst/>
            <a:cxnLst/>
            <a:rect l="l" t="t" r="r" b="b"/>
            <a:pathLst>
              <a:path w="648904" h="702553">
                <a:moveTo>
                  <a:pt x="0" y="0"/>
                </a:moveTo>
                <a:lnTo>
                  <a:pt x="648904" y="0"/>
                </a:lnTo>
                <a:lnTo>
                  <a:pt x="648904" y="702553"/>
                </a:lnTo>
                <a:lnTo>
                  <a:pt x="0" y="702553"/>
                </a:lnTo>
                <a:lnTo>
                  <a:pt x="0" y="0"/>
                </a:lnTo>
                <a:close/>
              </a:path>
            </a:pathLst>
          </a:custGeom>
          <a:blipFill>
            <a:blip r:embed="rId72">
              <a:extLst>
                <a:ext uri="{96DAC541-7B7A-43D3-8B79-37D633B846F1}">
                  <asvg:svgBlip xmlns:asvg="http://schemas.microsoft.com/office/drawing/2016/SVG/main" r:embed="rId73"/>
                </a:ext>
              </a:extLst>
            </a:blip>
            <a:stretch>
              <a:fillRect/>
            </a:stretch>
          </a:blipFill>
        </p:spPr>
      </p:sp>
      <p:sp>
        <p:nvSpPr>
          <p:cNvPr id="38" name="Freeform 38"/>
          <p:cNvSpPr/>
          <p:nvPr/>
        </p:nvSpPr>
        <p:spPr>
          <a:xfrm>
            <a:off x="3407051" y="6140886"/>
            <a:ext cx="613138" cy="702553"/>
          </a:xfrm>
          <a:custGeom>
            <a:avLst/>
            <a:gdLst/>
            <a:ahLst/>
            <a:cxnLst/>
            <a:rect l="l" t="t" r="r" b="b"/>
            <a:pathLst>
              <a:path w="613138" h="702553">
                <a:moveTo>
                  <a:pt x="0" y="0"/>
                </a:moveTo>
                <a:lnTo>
                  <a:pt x="613137" y="0"/>
                </a:lnTo>
                <a:lnTo>
                  <a:pt x="613137" y="702554"/>
                </a:lnTo>
                <a:lnTo>
                  <a:pt x="0" y="702554"/>
                </a:lnTo>
                <a:lnTo>
                  <a:pt x="0" y="0"/>
                </a:lnTo>
                <a:close/>
              </a:path>
            </a:pathLst>
          </a:custGeom>
          <a:blipFill>
            <a:blip r:embed="rId74">
              <a:extLst>
                <a:ext uri="{96DAC541-7B7A-43D3-8B79-37D633B846F1}">
                  <asvg:svgBlip xmlns:asvg="http://schemas.microsoft.com/office/drawing/2016/SVG/main" r:embed="rId75"/>
                </a:ext>
              </a:extLst>
            </a:blip>
            <a:stretch>
              <a:fillRect/>
            </a:stretch>
          </a:blipFill>
        </p:spPr>
      </p:sp>
      <p:sp>
        <p:nvSpPr>
          <p:cNvPr id="39" name="Freeform 39"/>
          <p:cNvSpPr/>
          <p:nvPr/>
        </p:nvSpPr>
        <p:spPr>
          <a:xfrm>
            <a:off x="14062817" y="8407900"/>
            <a:ext cx="471350" cy="702553"/>
          </a:xfrm>
          <a:custGeom>
            <a:avLst/>
            <a:gdLst/>
            <a:ahLst/>
            <a:cxnLst/>
            <a:rect l="l" t="t" r="r" b="b"/>
            <a:pathLst>
              <a:path w="471350" h="702553">
                <a:moveTo>
                  <a:pt x="0" y="0"/>
                </a:moveTo>
                <a:lnTo>
                  <a:pt x="471349" y="0"/>
                </a:lnTo>
                <a:lnTo>
                  <a:pt x="471349" y="702553"/>
                </a:lnTo>
                <a:lnTo>
                  <a:pt x="0" y="702553"/>
                </a:lnTo>
                <a:lnTo>
                  <a:pt x="0" y="0"/>
                </a:lnTo>
                <a:close/>
              </a:path>
            </a:pathLst>
          </a:custGeom>
          <a:blipFill>
            <a:blip r:embed="rId76">
              <a:extLst>
                <a:ext uri="{96DAC541-7B7A-43D3-8B79-37D633B846F1}">
                  <asvg:svgBlip xmlns:asvg="http://schemas.microsoft.com/office/drawing/2016/SVG/main" r:embed="rId77"/>
                </a:ext>
              </a:extLst>
            </a:blip>
            <a:stretch>
              <a:fillRect/>
            </a:stretch>
          </a:blipFill>
        </p:spPr>
      </p:sp>
      <p:sp>
        <p:nvSpPr>
          <p:cNvPr id="40" name="Freeform 40"/>
          <p:cNvSpPr/>
          <p:nvPr/>
        </p:nvSpPr>
        <p:spPr>
          <a:xfrm>
            <a:off x="7461386" y="5008338"/>
            <a:ext cx="605473" cy="702553"/>
          </a:xfrm>
          <a:custGeom>
            <a:avLst/>
            <a:gdLst/>
            <a:ahLst/>
            <a:cxnLst/>
            <a:rect l="l" t="t" r="r" b="b"/>
            <a:pathLst>
              <a:path w="605473" h="702553">
                <a:moveTo>
                  <a:pt x="0" y="0"/>
                </a:moveTo>
                <a:lnTo>
                  <a:pt x="605473" y="0"/>
                </a:lnTo>
                <a:lnTo>
                  <a:pt x="605473" y="702553"/>
                </a:lnTo>
                <a:lnTo>
                  <a:pt x="0" y="702553"/>
                </a:lnTo>
                <a:lnTo>
                  <a:pt x="0" y="0"/>
                </a:lnTo>
                <a:close/>
              </a:path>
            </a:pathLst>
          </a:custGeom>
          <a:blipFill>
            <a:blip r:embed="rId78">
              <a:extLst>
                <a:ext uri="{96DAC541-7B7A-43D3-8B79-37D633B846F1}">
                  <asvg:svgBlip xmlns:asvg="http://schemas.microsoft.com/office/drawing/2016/SVG/main" r:embed="rId79"/>
                </a:ext>
              </a:extLst>
            </a:blip>
            <a:stretch>
              <a:fillRect/>
            </a:stretch>
          </a:blipFill>
        </p:spPr>
      </p:sp>
      <p:sp>
        <p:nvSpPr>
          <p:cNvPr id="41" name="Freeform 41"/>
          <p:cNvSpPr/>
          <p:nvPr/>
        </p:nvSpPr>
        <p:spPr>
          <a:xfrm>
            <a:off x="4591704" y="4935249"/>
            <a:ext cx="993611" cy="596167"/>
          </a:xfrm>
          <a:custGeom>
            <a:avLst/>
            <a:gdLst/>
            <a:ahLst/>
            <a:cxnLst/>
            <a:rect l="l" t="t" r="r" b="b"/>
            <a:pathLst>
              <a:path w="993611" h="596167">
                <a:moveTo>
                  <a:pt x="0" y="0"/>
                </a:moveTo>
                <a:lnTo>
                  <a:pt x="993611" y="0"/>
                </a:lnTo>
                <a:lnTo>
                  <a:pt x="993611" y="596166"/>
                </a:lnTo>
                <a:lnTo>
                  <a:pt x="0" y="596166"/>
                </a:lnTo>
                <a:lnTo>
                  <a:pt x="0" y="0"/>
                </a:lnTo>
                <a:close/>
              </a:path>
            </a:pathLst>
          </a:custGeom>
          <a:blipFill>
            <a:blip r:embed="rId80">
              <a:extLst>
                <a:ext uri="{96DAC541-7B7A-43D3-8B79-37D633B846F1}">
                  <asvg:svgBlip xmlns:asvg="http://schemas.microsoft.com/office/drawing/2016/SVG/main" r:embed="rId81"/>
                </a:ext>
              </a:extLst>
            </a:blip>
            <a:stretch>
              <a:fillRect/>
            </a:stretch>
          </a:blipFill>
        </p:spPr>
      </p:sp>
      <p:sp>
        <p:nvSpPr>
          <p:cNvPr id="42" name="Freeform 42"/>
          <p:cNvSpPr/>
          <p:nvPr/>
        </p:nvSpPr>
        <p:spPr>
          <a:xfrm>
            <a:off x="6242601" y="4853793"/>
            <a:ext cx="558211" cy="702553"/>
          </a:xfrm>
          <a:custGeom>
            <a:avLst/>
            <a:gdLst/>
            <a:ahLst/>
            <a:cxnLst/>
            <a:rect l="l" t="t" r="r" b="b"/>
            <a:pathLst>
              <a:path w="558211" h="702553">
                <a:moveTo>
                  <a:pt x="0" y="0"/>
                </a:moveTo>
                <a:lnTo>
                  <a:pt x="558211" y="0"/>
                </a:lnTo>
                <a:lnTo>
                  <a:pt x="558211" y="702554"/>
                </a:lnTo>
                <a:lnTo>
                  <a:pt x="0" y="702554"/>
                </a:lnTo>
                <a:lnTo>
                  <a:pt x="0" y="0"/>
                </a:lnTo>
                <a:close/>
              </a:path>
            </a:pathLst>
          </a:custGeom>
          <a:blipFill>
            <a:blip r:embed="rId82">
              <a:extLst>
                <a:ext uri="{96DAC541-7B7A-43D3-8B79-37D633B846F1}">
                  <asvg:svgBlip xmlns:asvg="http://schemas.microsoft.com/office/drawing/2016/SVG/main" r:embed="rId83"/>
                </a:ext>
              </a:extLst>
            </a:blip>
            <a:stretch>
              <a:fillRect/>
            </a:stretch>
          </a:blipFill>
        </p:spPr>
      </p:sp>
      <p:sp>
        <p:nvSpPr>
          <p:cNvPr id="43" name="Freeform 43"/>
          <p:cNvSpPr/>
          <p:nvPr/>
        </p:nvSpPr>
        <p:spPr>
          <a:xfrm>
            <a:off x="14062817" y="5911743"/>
            <a:ext cx="720904" cy="702553"/>
          </a:xfrm>
          <a:custGeom>
            <a:avLst/>
            <a:gdLst/>
            <a:ahLst/>
            <a:cxnLst/>
            <a:rect l="l" t="t" r="r" b="b"/>
            <a:pathLst>
              <a:path w="720904" h="702553">
                <a:moveTo>
                  <a:pt x="0" y="0"/>
                </a:moveTo>
                <a:lnTo>
                  <a:pt x="720904" y="0"/>
                </a:lnTo>
                <a:lnTo>
                  <a:pt x="720904" y="702554"/>
                </a:lnTo>
                <a:lnTo>
                  <a:pt x="0" y="702554"/>
                </a:lnTo>
                <a:lnTo>
                  <a:pt x="0" y="0"/>
                </a:lnTo>
                <a:close/>
              </a:path>
            </a:pathLst>
          </a:custGeom>
          <a:blipFill>
            <a:blip r:embed="rId84">
              <a:extLst>
                <a:ext uri="{96DAC541-7B7A-43D3-8B79-37D633B846F1}">
                  <asvg:svgBlip xmlns:asvg="http://schemas.microsoft.com/office/drawing/2016/SVG/main" r:embed="rId85"/>
                </a:ext>
              </a:extLst>
            </a:blip>
            <a:stretch>
              <a:fillRect/>
            </a:stretch>
          </a:blipFill>
        </p:spPr>
      </p:sp>
      <p:sp>
        <p:nvSpPr>
          <p:cNvPr id="44" name="Freeform 44"/>
          <p:cNvSpPr/>
          <p:nvPr/>
        </p:nvSpPr>
        <p:spPr>
          <a:xfrm>
            <a:off x="11347565" y="8350601"/>
            <a:ext cx="896147" cy="907699"/>
          </a:xfrm>
          <a:custGeom>
            <a:avLst/>
            <a:gdLst/>
            <a:ahLst/>
            <a:cxnLst/>
            <a:rect l="l" t="t" r="r" b="b"/>
            <a:pathLst>
              <a:path w="896147" h="907699">
                <a:moveTo>
                  <a:pt x="0" y="0"/>
                </a:moveTo>
                <a:lnTo>
                  <a:pt x="896147" y="0"/>
                </a:lnTo>
                <a:lnTo>
                  <a:pt x="896147" y="907699"/>
                </a:lnTo>
                <a:lnTo>
                  <a:pt x="0" y="907699"/>
                </a:lnTo>
                <a:lnTo>
                  <a:pt x="0" y="0"/>
                </a:lnTo>
                <a:close/>
              </a:path>
            </a:pathLst>
          </a:custGeom>
          <a:blipFill>
            <a:blip r:embed="rId86">
              <a:extLst>
                <a:ext uri="{96DAC541-7B7A-43D3-8B79-37D633B846F1}">
                  <asvg:svgBlip xmlns:asvg="http://schemas.microsoft.com/office/drawing/2016/SVG/main" r:embed="rId87"/>
                </a:ext>
              </a:extLst>
            </a:blip>
            <a:stretch>
              <a:fillRect/>
            </a:stretch>
          </a:blipFill>
        </p:spPr>
      </p:sp>
      <p:sp>
        <p:nvSpPr>
          <p:cNvPr id="45" name="Freeform 45"/>
          <p:cNvSpPr/>
          <p:nvPr/>
        </p:nvSpPr>
        <p:spPr>
          <a:xfrm>
            <a:off x="12641468" y="8407900"/>
            <a:ext cx="823245" cy="812767"/>
          </a:xfrm>
          <a:custGeom>
            <a:avLst/>
            <a:gdLst/>
            <a:ahLst/>
            <a:cxnLst/>
            <a:rect l="l" t="t" r="r" b="b"/>
            <a:pathLst>
              <a:path w="823245" h="812767">
                <a:moveTo>
                  <a:pt x="0" y="0"/>
                </a:moveTo>
                <a:lnTo>
                  <a:pt x="823245" y="0"/>
                </a:lnTo>
                <a:lnTo>
                  <a:pt x="823245" y="812767"/>
                </a:lnTo>
                <a:lnTo>
                  <a:pt x="0" y="812767"/>
                </a:lnTo>
                <a:lnTo>
                  <a:pt x="0" y="0"/>
                </a:lnTo>
                <a:close/>
              </a:path>
            </a:pathLst>
          </a:custGeom>
          <a:blipFill>
            <a:blip r:embed="rId88">
              <a:extLst>
                <a:ext uri="{96DAC541-7B7A-43D3-8B79-37D633B846F1}">
                  <asvg:svgBlip xmlns:asvg="http://schemas.microsoft.com/office/drawing/2016/SVG/main" r:embed="rId89"/>
                </a:ext>
              </a:extLst>
            </a:blip>
            <a:stretch>
              <a:fillRect/>
            </a:stretch>
          </a:blipFill>
        </p:spPr>
      </p:sp>
      <p:sp>
        <p:nvSpPr>
          <p:cNvPr id="46" name="Freeform 46"/>
          <p:cNvSpPr/>
          <p:nvPr/>
        </p:nvSpPr>
        <p:spPr>
          <a:xfrm>
            <a:off x="12692223" y="6034656"/>
            <a:ext cx="721734" cy="844583"/>
          </a:xfrm>
          <a:custGeom>
            <a:avLst/>
            <a:gdLst/>
            <a:ahLst/>
            <a:cxnLst/>
            <a:rect l="l" t="t" r="r" b="b"/>
            <a:pathLst>
              <a:path w="721734" h="844583">
                <a:moveTo>
                  <a:pt x="0" y="0"/>
                </a:moveTo>
                <a:lnTo>
                  <a:pt x="721734" y="0"/>
                </a:lnTo>
                <a:lnTo>
                  <a:pt x="721734" y="844583"/>
                </a:lnTo>
                <a:lnTo>
                  <a:pt x="0" y="844583"/>
                </a:lnTo>
                <a:lnTo>
                  <a:pt x="0" y="0"/>
                </a:lnTo>
                <a:close/>
              </a:path>
            </a:pathLst>
          </a:custGeom>
          <a:blipFill>
            <a:blip r:embed="rId90">
              <a:extLst>
                <a:ext uri="{96DAC541-7B7A-43D3-8B79-37D633B846F1}">
                  <asvg:svgBlip xmlns:asvg="http://schemas.microsoft.com/office/drawing/2016/SVG/main" r:embed="rId91"/>
                </a:ext>
              </a:extLst>
            </a:blip>
            <a:stretch>
              <a:fillRect/>
            </a:stretch>
          </a:blipFill>
        </p:spPr>
      </p:sp>
      <p:sp>
        <p:nvSpPr>
          <p:cNvPr id="47" name="Freeform 47"/>
          <p:cNvSpPr/>
          <p:nvPr/>
        </p:nvSpPr>
        <p:spPr>
          <a:xfrm>
            <a:off x="6082652" y="7140093"/>
            <a:ext cx="878110" cy="844583"/>
          </a:xfrm>
          <a:custGeom>
            <a:avLst/>
            <a:gdLst/>
            <a:ahLst/>
            <a:cxnLst/>
            <a:rect l="l" t="t" r="r" b="b"/>
            <a:pathLst>
              <a:path w="878110" h="844583">
                <a:moveTo>
                  <a:pt x="0" y="0"/>
                </a:moveTo>
                <a:lnTo>
                  <a:pt x="878110" y="0"/>
                </a:lnTo>
                <a:lnTo>
                  <a:pt x="878110" y="844583"/>
                </a:lnTo>
                <a:lnTo>
                  <a:pt x="0" y="844583"/>
                </a:lnTo>
                <a:lnTo>
                  <a:pt x="0" y="0"/>
                </a:lnTo>
                <a:close/>
              </a:path>
            </a:pathLst>
          </a:custGeom>
          <a:blipFill>
            <a:blip r:embed="rId92">
              <a:extLst>
                <a:ext uri="{96DAC541-7B7A-43D3-8B79-37D633B846F1}">
                  <asvg:svgBlip xmlns:asvg="http://schemas.microsoft.com/office/drawing/2016/SVG/main" r:embed="rId93"/>
                </a:ext>
              </a:extLst>
            </a:blip>
            <a:stretch>
              <a:fillRect/>
            </a:stretch>
          </a:blipFill>
        </p:spPr>
      </p:sp>
      <p:sp>
        <p:nvSpPr>
          <p:cNvPr id="48" name="Freeform 48"/>
          <p:cNvSpPr/>
          <p:nvPr/>
        </p:nvSpPr>
        <p:spPr>
          <a:xfrm>
            <a:off x="4664293" y="7143567"/>
            <a:ext cx="848434" cy="870595"/>
          </a:xfrm>
          <a:custGeom>
            <a:avLst/>
            <a:gdLst/>
            <a:ahLst/>
            <a:cxnLst/>
            <a:rect l="l" t="t" r="r" b="b"/>
            <a:pathLst>
              <a:path w="848434" h="870595">
                <a:moveTo>
                  <a:pt x="0" y="0"/>
                </a:moveTo>
                <a:lnTo>
                  <a:pt x="848434" y="0"/>
                </a:lnTo>
                <a:lnTo>
                  <a:pt x="848434" y="870595"/>
                </a:lnTo>
                <a:lnTo>
                  <a:pt x="0" y="870595"/>
                </a:lnTo>
                <a:lnTo>
                  <a:pt x="0" y="0"/>
                </a:lnTo>
                <a:close/>
              </a:path>
            </a:pathLst>
          </a:custGeom>
          <a:blipFill>
            <a:blip r:embed="rId94">
              <a:extLst>
                <a:ext uri="{96DAC541-7B7A-43D3-8B79-37D633B846F1}">
                  <asvg:svgBlip xmlns:asvg="http://schemas.microsoft.com/office/drawing/2016/SVG/main" r:embed="rId95"/>
                </a:ext>
              </a:extLst>
            </a:blip>
            <a:stretch>
              <a:fillRect/>
            </a:stretch>
          </a:blipFill>
        </p:spPr>
      </p:sp>
      <p:sp>
        <p:nvSpPr>
          <p:cNvPr id="49" name="Freeform 49"/>
          <p:cNvSpPr/>
          <p:nvPr/>
        </p:nvSpPr>
        <p:spPr>
          <a:xfrm>
            <a:off x="3311987" y="7262329"/>
            <a:ext cx="803265" cy="803265"/>
          </a:xfrm>
          <a:custGeom>
            <a:avLst/>
            <a:gdLst/>
            <a:ahLst/>
            <a:cxnLst/>
            <a:rect l="l" t="t" r="r" b="b"/>
            <a:pathLst>
              <a:path w="803265" h="803265">
                <a:moveTo>
                  <a:pt x="0" y="0"/>
                </a:moveTo>
                <a:lnTo>
                  <a:pt x="803265" y="0"/>
                </a:lnTo>
                <a:lnTo>
                  <a:pt x="803265" y="803264"/>
                </a:lnTo>
                <a:lnTo>
                  <a:pt x="0" y="803264"/>
                </a:lnTo>
                <a:lnTo>
                  <a:pt x="0" y="0"/>
                </a:lnTo>
                <a:close/>
              </a:path>
            </a:pathLst>
          </a:custGeom>
          <a:blipFill>
            <a:blip r:embed="rId96">
              <a:extLst>
                <a:ext uri="{96DAC541-7B7A-43D3-8B79-37D633B846F1}">
                  <asvg:svgBlip xmlns:asvg="http://schemas.microsoft.com/office/drawing/2016/SVG/main" r:embed="rId97"/>
                </a:ext>
              </a:extLst>
            </a:blip>
            <a:stretch>
              <a:fillRect/>
            </a:stretch>
          </a:blipFill>
        </p:spPr>
      </p:sp>
      <p:sp>
        <p:nvSpPr>
          <p:cNvPr id="50" name="Freeform 50"/>
          <p:cNvSpPr/>
          <p:nvPr/>
        </p:nvSpPr>
        <p:spPr>
          <a:xfrm>
            <a:off x="14007068" y="2678442"/>
            <a:ext cx="974556" cy="731803"/>
          </a:xfrm>
          <a:custGeom>
            <a:avLst/>
            <a:gdLst/>
            <a:ahLst/>
            <a:cxnLst/>
            <a:rect l="l" t="t" r="r" b="b"/>
            <a:pathLst>
              <a:path w="974556" h="731803">
                <a:moveTo>
                  <a:pt x="0" y="0"/>
                </a:moveTo>
                <a:lnTo>
                  <a:pt x="974556" y="0"/>
                </a:lnTo>
                <a:lnTo>
                  <a:pt x="974556" y="731803"/>
                </a:lnTo>
                <a:lnTo>
                  <a:pt x="0" y="731803"/>
                </a:lnTo>
                <a:lnTo>
                  <a:pt x="0" y="0"/>
                </a:lnTo>
                <a:close/>
              </a:path>
            </a:pathLst>
          </a:custGeom>
          <a:blipFill>
            <a:blip r:embed="rId98">
              <a:extLst>
                <a:ext uri="{96DAC541-7B7A-43D3-8B79-37D633B846F1}">
                  <asvg:svgBlip xmlns:asvg="http://schemas.microsoft.com/office/drawing/2016/SVG/main" r:embed="rId99"/>
                </a:ext>
              </a:extLst>
            </a:blip>
            <a:stretch>
              <a:fillRect/>
            </a:stretch>
          </a:blipFill>
        </p:spPr>
      </p:sp>
      <p:sp>
        <p:nvSpPr>
          <p:cNvPr id="51" name="Freeform 51"/>
          <p:cNvSpPr/>
          <p:nvPr/>
        </p:nvSpPr>
        <p:spPr>
          <a:xfrm>
            <a:off x="12771264" y="2597751"/>
            <a:ext cx="642693" cy="894890"/>
          </a:xfrm>
          <a:custGeom>
            <a:avLst/>
            <a:gdLst/>
            <a:ahLst/>
            <a:cxnLst/>
            <a:rect l="l" t="t" r="r" b="b"/>
            <a:pathLst>
              <a:path w="642693" h="894890">
                <a:moveTo>
                  <a:pt x="0" y="0"/>
                </a:moveTo>
                <a:lnTo>
                  <a:pt x="642693" y="0"/>
                </a:lnTo>
                <a:lnTo>
                  <a:pt x="642693" y="894890"/>
                </a:lnTo>
                <a:lnTo>
                  <a:pt x="0" y="894890"/>
                </a:lnTo>
                <a:lnTo>
                  <a:pt x="0" y="0"/>
                </a:lnTo>
                <a:close/>
              </a:path>
            </a:pathLst>
          </a:custGeom>
          <a:blipFill>
            <a:blip r:embed="rId100">
              <a:extLst>
                <a:ext uri="{96DAC541-7B7A-43D3-8B79-37D633B846F1}">
                  <asvg:svgBlip xmlns:asvg="http://schemas.microsoft.com/office/drawing/2016/SVG/main" r:embed="rId101"/>
                </a:ext>
              </a:extLst>
            </a:blip>
            <a:stretch>
              <a:fillRect/>
            </a:stretch>
          </a:blipFill>
        </p:spPr>
      </p:sp>
      <p:sp>
        <p:nvSpPr>
          <p:cNvPr id="52" name="Freeform 52"/>
          <p:cNvSpPr/>
          <p:nvPr/>
        </p:nvSpPr>
        <p:spPr>
          <a:xfrm>
            <a:off x="7395284" y="7331411"/>
            <a:ext cx="672381" cy="682305"/>
          </a:xfrm>
          <a:custGeom>
            <a:avLst/>
            <a:gdLst/>
            <a:ahLst/>
            <a:cxnLst/>
            <a:rect l="l" t="t" r="r" b="b"/>
            <a:pathLst>
              <a:path w="672381" h="682305">
                <a:moveTo>
                  <a:pt x="0" y="0"/>
                </a:moveTo>
                <a:lnTo>
                  <a:pt x="672381" y="0"/>
                </a:lnTo>
                <a:lnTo>
                  <a:pt x="672381" y="682305"/>
                </a:lnTo>
                <a:lnTo>
                  <a:pt x="0" y="682305"/>
                </a:lnTo>
                <a:lnTo>
                  <a:pt x="0" y="0"/>
                </a:lnTo>
                <a:close/>
              </a:path>
            </a:pathLst>
          </a:custGeom>
          <a:blipFill>
            <a:blip r:embed="rId102">
              <a:extLst>
                <a:ext uri="{96DAC541-7B7A-43D3-8B79-37D633B846F1}">
                  <asvg:svgBlip xmlns:asvg="http://schemas.microsoft.com/office/drawing/2016/SVG/main" r:embed="rId103"/>
                </a:ext>
              </a:extLst>
            </a:blip>
            <a:stretch>
              <a:fillRect/>
            </a:stretch>
          </a:blipFill>
        </p:spPr>
      </p:sp>
      <p:sp>
        <p:nvSpPr>
          <p:cNvPr id="53" name="Freeform 53"/>
          <p:cNvSpPr/>
          <p:nvPr/>
        </p:nvSpPr>
        <p:spPr>
          <a:xfrm>
            <a:off x="14066807" y="3889026"/>
            <a:ext cx="832568" cy="717522"/>
          </a:xfrm>
          <a:custGeom>
            <a:avLst/>
            <a:gdLst/>
            <a:ahLst/>
            <a:cxnLst/>
            <a:rect l="l" t="t" r="r" b="b"/>
            <a:pathLst>
              <a:path w="832568" h="717522">
                <a:moveTo>
                  <a:pt x="0" y="0"/>
                </a:moveTo>
                <a:lnTo>
                  <a:pt x="832568" y="0"/>
                </a:lnTo>
                <a:lnTo>
                  <a:pt x="832568" y="717522"/>
                </a:lnTo>
                <a:lnTo>
                  <a:pt x="0" y="717522"/>
                </a:lnTo>
                <a:lnTo>
                  <a:pt x="0" y="0"/>
                </a:lnTo>
                <a:close/>
              </a:path>
            </a:pathLst>
          </a:custGeom>
          <a:blipFill>
            <a:blip r:embed="rId104">
              <a:extLst>
                <a:ext uri="{96DAC541-7B7A-43D3-8B79-37D633B846F1}">
                  <asvg:svgBlip xmlns:asvg="http://schemas.microsoft.com/office/drawing/2016/SVG/main" r:embed="rId105"/>
                </a:ext>
              </a:extLst>
            </a:blip>
            <a:stretch>
              <a:fillRect/>
            </a:stretch>
          </a:blipFill>
        </p:spPr>
      </p:sp>
      <p:sp>
        <p:nvSpPr>
          <p:cNvPr id="54" name="Freeform 54"/>
          <p:cNvSpPr/>
          <p:nvPr/>
        </p:nvSpPr>
        <p:spPr>
          <a:xfrm>
            <a:off x="10299482" y="8399487"/>
            <a:ext cx="809926" cy="809926"/>
          </a:xfrm>
          <a:custGeom>
            <a:avLst/>
            <a:gdLst/>
            <a:ahLst/>
            <a:cxnLst/>
            <a:rect l="l" t="t" r="r" b="b"/>
            <a:pathLst>
              <a:path w="809926" h="809926">
                <a:moveTo>
                  <a:pt x="0" y="0"/>
                </a:moveTo>
                <a:lnTo>
                  <a:pt x="809926" y="0"/>
                </a:lnTo>
                <a:lnTo>
                  <a:pt x="809926" y="809926"/>
                </a:lnTo>
                <a:lnTo>
                  <a:pt x="0" y="80992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55" name="Freeform 55"/>
          <p:cNvSpPr/>
          <p:nvPr/>
        </p:nvSpPr>
        <p:spPr>
          <a:xfrm>
            <a:off x="8889890" y="7152484"/>
            <a:ext cx="937480" cy="953075"/>
          </a:xfrm>
          <a:custGeom>
            <a:avLst/>
            <a:gdLst/>
            <a:ahLst/>
            <a:cxnLst/>
            <a:rect l="l" t="t" r="r" b="b"/>
            <a:pathLst>
              <a:path w="937480" h="953075">
                <a:moveTo>
                  <a:pt x="0" y="0"/>
                </a:moveTo>
                <a:lnTo>
                  <a:pt x="937480" y="0"/>
                </a:lnTo>
                <a:lnTo>
                  <a:pt x="937480" y="953076"/>
                </a:lnTo>
                <a:lnTo>
                  <a:pt x="0" y="953076"/>
                </a:lnTo>
                <a:lnTo>
                  <a:pt x="0" y="0"/>
                </a:lnTo>
                <a:close/>
              </a:path>
            </a:pathLst>
          </a:custGeom>
          <a:blipFill>
            <a:blip r:embed="rId106">
              <a:extLst>
                <a:ext uri="{96DAC541-7B7A-43D3-8B79-37D633B846F1}">
                  <asvg:svgBlip xmlns:asvg="http://schemas.microsoft.com/office/drawing/2016/SVG/main" r:embed="rId107"/>
                </a:ext>
              </a:extLst>
            </a:blip>
            <a:stretch>
              <a:fillRect/>
            </a:stretch>
          </a:blipFill>
        </p:spPr>
      </p:sp>
      <p:sp>
        <p:nvSpPr>
          <p:cNvPr id="56" name="Freeform 56"/>
          <p:cNvSpPr/>
          <p:nvPr/>
        </p:nvSpPr>
        <p:spPr>
          <a:xfrm>
            <a:off x="12733394" y="3738103"/>
            <a:ext cx="791387" cy="803068"/>
          </a:xfrm>
          <a:custGeom>
            <a:avLst/>
            <a:gdLst/>
            <a:ahLst/>
            <a:cxnLst/>
            <a:rect l="l" t="t" r="r" b="b"/>
            <a:pathLst>
              <a:path w="791387" h="803068">
                <a:moveTo>
                  <a:pt x="0" y="0"/>
                </a:moveTo>
                <a:lnTo>
                  <a:pt x="791387" y="0"/>
                </a:lnTo>
                <a:lnTo>
                  <a:pt x="791387" y="803068"/>
                </a:lnTo>
                <a:lnTo>
                  <a:pt x="0" y="80306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57" name="TextBox 57"/>
          <p:cNvSpPr txBox="1"/>
          <p:nvPr/>
        </p:nvSpPr>
        <p:spPr>
          <a:xfrm>
            <a:off x="5428329" y="1028700"/>
            <a:ext cx="7431342" cy="847725"/>
          </a:xfrm>
          <a:prstGeom prst="rect">
            <a:avLst/>
          </a:prstGeom>
        </p:spPr>
        <p:txBody>
          <a:bodyPr lIns="0" tIns="0" rIns="0" bIns="0" rtlCol="0" anchor="t">
            <a:spAutoFit/>
          </a:bodyPr>
          <a:lstStyle/>
          <a:p>
            <a:pPr marL="0" lvl="0" indent="0" algn="ctr">
              <a:lnSpc>
                <a:spcPts val="6719"/>
              </a:lnSpc>
              <a:spcBef>
                <a:spcPct val="0"/>
              </a:spcBef>
            </a:pPr>
            <a:r>
              <a:rPr lang="en-US" sz="5599" b="1">
                <a:solidFill>
                  <a:srgbClr val="000000"/>
                </a:solidFill>
                <a:latin typeface="Montserrat Bold"/>
                <a:ea typeface="Montserrat Bold"/>
                <a:cs typeface="Montserrat Bold"/>
                <a:sym typeface="Montserrat Bold"/>
              </a:rPr>
              <a:t>R</a:t>
            </a:r>
            <a:r>
              <a:rPr lang="en-US" sz="5599" b="1" u="none" strike="noStrike">
                <a:solidFill>
                  <a:srgbClr val="000000"/>
                </a:solidFill>
                <a:latin typeface="Montserrat Bold"/>
                <a:ea typeface="Montserrat Bold"/>
                <a:cs typeface="Montserrat Bold"/>
                <a:sym typeface="Montserrat Bold"/>
              </a:rPr>
              <a:t>esource page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07304" y="4747260"/>
            <a:ext cx="4508966" cy="396240"/>
          </a:xfrm>
          <a:prstGeom prst="rect">
            <a:avLst/>
          </a:prstGeom>
        </p:spPr>
        <p:txBody>
          <a:bodyPr lIns="0" tIns="0" rIns="0" bIns="0" rtlCol="0" anchor="t">
            <a:spAutoFit/>
          </a:bodyPr>
          <a:lstStyle/>
          <a:p>
            <a:pPr algn="l">
              <a:lnSpc>
                <a:spcPts val="3360"/>
              </a:lnSpc>
            </a:pPr>
            <a:r>
              <a:rPr lang="en-US" sz="2400" b="1">
                <a:solidFill>
                  <a:srgbClr val="000000"/>
                </a:solidFill>
                <a:latin typeface="Montserrat Bold"/>
                <a:ea typeface="Montserrat Bold"/>
                <a:cs typeface="Montserrat Bold"/>
                <a:sym typeface="Montserrat Bold"/>
              </a:rPr>
              <a:t>College Overview</a:t>
            </a:r>
          </a:p>
        </p:txBody>
      </p:sp>
      <p:sp>
        <p:nvSpPr>
          <p:cNvPr id="3" name="TextBox 3"/>
          <p:cNvSpPr txBox="1"/>
          <p:nvPr/>
        </p:nvSpPr>
        <p:spPr>
          <a:xfrm>
            <a:off x="1737398" y="3221086"/>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b="1" u="none" strike="noStrike">
                <a:solidFill>
                  <a:srgbClr val="000000"/>
                </a:solidFill>
                <a:latin typeface="Montserrat Bold"/>
                <a:ea typeface="Montserrat Bold"/>
                <a:cs typeface="Montserrat Bold"/>
                <a:sym typeface="Montserrat Bold"/>
              </a:rPr>
              <a:t>Introduction</a:t>
            </a:r>
          </a:p>
        </p:txBody>
      </p:sp>
      <p:sp>
        <p:nvSpPr>
          <p:cNvPr id="4" name="TextBox 4"/>
          <p:cNvSpPr txBox="1"/>
          <p:nvPr/>
        </p:nvSpPr>
        <p:spPr>
          <a:xfrm>
            <a:off x="1737398" y="4753324"/>
            <a:ext cx="7195263" cy="2191844"/>
          </a:xfrm>
          <a:prstGeom prst="rect">
            <a:avLst/>
          </a:prstGeom>
        </p:spPr>
        <p:txBody>
          <a:bodyPr lIns="0" tIns="0" rIns="0" bIns="0" rtlCol="0" anchor="t">
            <a:spAutoFit/>
          </a:bodyPr>
          <a:lstStyle/>
          <a:p>
            <a:pPr marL="0" lvl="0" indent="0" algn="l">
              <a:lnSpc>
                <a:spcPts val="2930"/>
              </a:lnSpc>
              <a:spcBef>
                <a:spcPct val="0"/>
              </a:spcBef>
            </a:pPr>
            <a:r>
              <a:rPr lang="en-US" sz="2093">
                <a:solidFill>
                  <a:srgbClr val="101010"/>
                </a:solidFill>
                <a:latin typeface="Montserrat"/>
                <a:ea typeface="Montserrat"/>
                <a:cs typeface="Montserrat"/>
                <a:sym typeface="Montserrat"/>
              </a:rPr>
              <a:t>Gampaha Technical C</a:t>
            </a:r>
            <a:r>
              <a:rPr lang="en-US" sz="2093" u="none" strike="noStrike">
                <a:solidFill>
                  <a:srgbClr val="101010"/>
                </a:solidFill>
                <a:latin typeface="Montserrat"/>
                <a:ea typeface="Montserrat"/>
                <a:cs typeface="Montserrat"/>
                <a:sym typeface="Montserrat"/>
              </a:rPr>
              <a:t>ollege is advancing its digital infrastructure by upgrading its network. This proposal addresses current issues such as slow speeds, limited coverage, and outdated systems. The upgrade ensures improved performance, secure access, and support for future academic demands.</a:t>
            </a:r>
          </a:p>
        </p:txBody>
      </p:sp>
      <p:sp>
        <p:nvSpPr>
          <p:cNvPr id="5" name="TextBox 5"/>
          <p:cNvSpPr txBox="1"/>
          <p:nvPr/>
        </p:nvSpPr>
        <p:spPr>
          <a:xfrm>
            <a:off x="10607304" y="5391822"/>
            <a:ext cx="4317578" cy="2927483"/>
          </a:xfrm>
          <a:prstGeom prst="rect">
            <a:avLst/>
          </a:prstGeom>
        </p:spPr>
        <p:txBody>
          <a:bodyPr lIns="0" tIns="0" rIns="0" bIns="0" rtlCol="0" anchor="t">
            <a:spAutoFit/>
          </a:bodyPr>
          <a:lstStyle/>
          <a:p>
            <a:pPr marL="0" lvl="0" indent="0" algn="l">
              <a:lnSpc>
                <a:spcPts val="2930"/>
              </a:lnSpc>
              <a:spcBef>
                <a:spcPct val="0"/>
              </a:spcBef>
            </a:pPr>
            <a:r>
              <a:rPr lang="en-US" sz="2093">
                <a:solidFill>
                  <a:srgbClr val="101010"/>
                </a:solidFill>
                <a:latin typeface="Montserrat"/>
                <a:ea typeface="Montserrat"/>
                <a:cs typeface="Montserrat"/>
                <a:sym typeface="Montserrat"/>
              </a:rPr>
              <a:t>Ga</a:t>
            </a:r>
            <a:r>
              <a:rPr lang="en-US" sz="2093" u="none" strike="noStrike">
                <a:solidFill>
                  <a:srgbClr val="101010"/>
                </a:solidFill>
                <a:latin typeface="Montserrat"/>
                <a:ea typeface="Montserrat"/>
                <a:cs typeface="Montserrat"/>
                <a:sym typeface="Montserrat"/>
              </a:rPr>
              <a:t>mpaha Technical College is a leading institution offering vocational education. It supports students and staff with modern facilities. A reliable network is vital for online learning, admin tasks, and digital development.</a:t>
            </a:r>
          </a:p>
        </p:txBody>
      </p:sp>
      <p:sp>
        <p:nvSpPr>
          <p:cNvPr id="6" name="TextBox 6"/>
          <p:cNvSpPr txBox="1"/>
          <p:nvPr/>
        </p:nvSpPr>
        <p:spPr>
          <a:xfrm>
            <a:off x="1737398" y="7230918"/>
            <a:ext cx="7195263" cy="1456205"/>
          </a:xfrm>
          <a:prstGeom prst="rect">
            <a:avLst/>
          </a:prstGeom>
        </p:spPr>
        <p:txBody>
          <a:bodyPr lIns="0" tIns="0" rIns="0" bIns="0" rtlCol="0" anchor="t">
            <a:spAutoFit/>
          </a:bodyPr>
          <a:lstStyle/>
          <a:p>
            <a:pPr marL="0" lvl="0" indent="0" algn="l">
              <a:lnSpc>
                <a:spcPts val="2930"/>
              </a:lnSpc>
              <a:spcBef>
                <a:spcPct val="0"/>
              </a:spcBef>
            </a:pPr>
            <a:r>
              <a:rPr lang="en-US" sz="2093">
                <a:solidFill>
                  <a:srgbClr val="101010"/>
                </a:solidFill>
                <a:latin typeface="Montserrat"/>
                <a:ea typeface="Montserrat"/>
                <a:cs typeface="Montserrat"/>
                <a:sym typeface="Montserrat"/>
              </a:rPr>
              <a:t>The p</a:t>
            </a:r>
            <a:r>
              <a:rPr lang="en-US" sz="2093" u="none" strike="noStrike">
                <a:solidFill>
                  <a:srgbClr val="101010"/>
                </a:solidFill>
                <a:latin typeface="Montserrat"/>
                <a:ea typeface="Montserrat"/>
                <a:cs typeface="Montserrat"/>
                <a:sym typeface="Montserrat"/>
              </a:rPr>
              <a:t>roject aims to provide faster connectivity, enhance network security, and ensure reliable access for students, staff, and administrative services through a modern, scalable solution.</a:t>
            </a:r>
          </a:p>
        </p:txBody>
      </p:sp>
      <p:grpSp>
        <p:nvGrpSpPr>
          <p:cNvPr id="7" name="Group 7"/>
          <p:cNvGrpSpPr/>
          <p:nvPr/>
        </p:nvGrpSpPr>
        <p:grpSpPr>
          <a:xfrm>
            <a:off x="0" y="0"/>
            <a:ext cx="18288000" cy="1874361"/>
            <a:chOff x="0" y="0"/>
            <a:chExt cx="9414331" cy="964887"/>
          </a:xfrm>
        </p:grpSpPr>
        <p:sp>
          <p:nvSpPr>
            <p:cNvPr id="8" name="Freeform 8"/>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9" name="TextBox 9"/>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10" name="AutoShape 10"/>
          <p:cNvSpPr/>
          <p:nvPr/>
        </p:nvSpPr>
        <p:spPr>
          <a:xfrm>
            <a:off x="9580335" y="4639024"/>
            <a:ext cx="0" cy="3843312"/>
          </a:xfrm>
          <a:prstGeom prst="line">
            <a:avLst/>
          </a:prstGeom>
          <a:ln w="38100" cap="flat">
            <a:solidFill>
              <a:srgbClr val="000000"/>
            </a:solidFill>
            <a:prstDash val="solid"/>
            <a:headEnd type="none" w="sm" len="sm"/>
            <a:tailEnd type="none" w="sm" len="sm"/>
          </a:ln>
        </p:spPr>
      </p:sp>
    </p:spTree>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423315"/>
            <a:ext cx="8434945" cy="7361820"/>
          </a:xfrm>
          <a:custGeom>
            <a:avLst/>
            <a:gdLst/>
            <a:ahLst/>
            <a:cxnLst/>
            <a:rect l="l" t="t" r="r" b="b"/>
            <a:pathLst>
              <a:path w="8434945" h="7361820">
                <a:moveTo>
                  <a:pt x="0" y="0"/>
                </a:moveTo>
                <a:lnTo>
                  <a:pt x="8434945" y="0"/>
                </a:lnTo>
                <a:lnTo>
                  <a:pt x="8434945" y="7361820"/>
                </a:lnTo>
                <a:lnTo>
                  <a:pt x="0" y="7361820"/>
                </a:lnTo>
                <a:lnTo>
                  <a:pt x="0" y="0"/>
                </a:lnTo>
                <a:close/>
              </a:path>
            </a:pathLst>
          </a:custGeom>
          <a:blipFill>
            <a:blip r:embed="rId2"/>
            <a:stretch>
              <a:fillRect l="-15499" r="-15499"/>
            </a:stretch>
          </a:blipFill>
        </p:spPr>
      </p:sp>
      <p:sp>
        <p:nvSpPr>
          <p:cNvPr id="3" name="TextBox 3"/>
          <p:cNvSpPr txBox="1"/>
          <p:nvPr/>
        </p:nvSpPr>
        <p:spPr>
          <a:xfrm>
            <a:off x="10461437" y="1510397"/>
            <a:ext cx="5890717" cy="1251828"/>
          </a:xfrm>
          <a:prstGeom prst="rect">
            <a:avLst/>
          </a:prstGeom>
        </p:spPr>
        <p:txBody>
          <a:bodyPr lIns="0" tIns="0" rIns="0" bIns="0" rtlCol="0" anchor="t">
            <a:spAutoFit/>
          </a:bodyPr>
          <a:lstStyle/>
          <a:p>
            <a:pPr marL="0" lvl="0" indent="0" algn="r">
              <a:lnSpc>
                <a:spcPts val="10276"/>
              </a:lnSpc>
              <a:spcBef>
                <a:spcPct val="0"/>
              </a:spcBef>
            </a:pPr>
            <a:r>
              <a:rPr lang="en-US" sz="7340" b="1" u="none" strike="noStrike">
                <a:solidFill>
                  <a:srgbClr val="000000"/>
                </a:solidFill>
                <a:latin typeface="Montserrat Bold"/>
                <a:ea typeface="Montserrat Bold"/>
                <a:cs typeface="Montserrat Bold"/>
                <a:sym typeface="Montserrat Bold"/>
              </a:rPr>
              <a:t>About us</a:t>
            </a:r>
          </a:p>
        </p:txBody>
      </p:sp>
      <p:sp>
        <p:nvSpPr>
          <p:cNvPr id="4" name="TextBox 4"/>
          <p:cNvSpPr txBox="1"/>
          <p:nvPr/>
        </p:nvSpPr>
        <p:spPr>
          <a:xfrm>
            <a:off x="12019729" y="2979232"/>
            <a:ext cx="4061072" cy="409575"/>
          </a:xfrm>
          <a:prstGeom prst="rect">
            <a:avLst/>
          </a:prstGeom>
        </p:spPr>
        <p:txBody>
          <a:bodyPr lIns="0" tIns="0" rIns="0" bIns="0" rtlCol="0" anchor="t">
            <a:spAutoFit/>
          </a:bodyPr>
          <a:lstStyle/>
          <a:p>
            <a:pPr algn="r">
              <a:lnSpc>
                <a:spcPts val="3240"/>
              </a:lnSpc>
              <a:spcBef>
                <a:spcPct val="0"/>
              </a:spcBef>
            </a:pPr>
            <a:r>
              <a:rPr lang="en-US" sz="2700" b="1">
                <a:solidFill>
                  <a:srgbClr val="000000"/>
                </a:solidFill>
                <a:latin typeface="Montserrat Bold"/>
                <a:ea typeface="Montserrat Bold"/>
                <a:cs typeface="Montserrat Bold"/>
                <a:sym typeface="Montserrat Bold"/>
              </a:rPr>
              <a:t>OUR TEAM</a:t>
            </a:r>
          </a:p>
        </p:txBody>
      </p:sp>
      <p:sp>
        <p:nvSpPr>
          <p:cNvPr id="5" name="TextBox 5"/>
          <p:cNvSpPr txBox="1"/>
          <p:nvPr/>
        </p:nvSpPr>
        <p:spPr>
          <a:xfrm>
            <a:off x="12019878" y="6106918"/>
            <a:ext cx="4061072" cy="409575"/>
          </a:xfrm>
          <a:prstGeom prst="rect">
            <a:avLst/>
          </a:prstGeom>
        </p:spPr>
        <p:txBody>
          <a:bodyPr lIns="0" tIns="0" rIns="0" bIns="0" rtlCol="0" anchor="t">
            <a:spAutoFit/>
          </a:bodyPr>
          <a:lstStyle/>
          <a:p>
            <a:pPr algn="r">
              <a:lnSpc>
                <a:spcPts val="3240"/>
              </a:lnSpc>
              <a:spcBef>
                <a:spcPct val="0"/>
              </a:spcBef>
            </a:pPr>
            <a:r>
              <a:rPr lang="en-US" sz="2700" b="1">
                <a:solidFill>
                  <a:srgbClr val="000000"/>
                </a:solidFill>
                <a:latin typeface="Montserrat Bold"/>
                <a:ea typeface="Montserrat Bold"/>
                <a:cs typeface="Montserrat Bold"/>
                <a:sym typeface="Montserrat Bold"/>
              </a:rPr>
              <a:t>2025 STARTUP</a:t>
            </a:r>
          </a:p>
        </p:txBody>
      </p:sp>
      <p:sp>
        <p:nvSpPr>
          <p:cNvPr id="6" name="TextBox 6"/>
          <p:cNvSpPr txBox="1"/>
          <p:nvPr/>
        </p:nvSpPr>
        <p:spPr>
          <a:xfrm>
            <a:off x="10192712" y="3551341"/>
            <a:ext cx="6175683" cy="1989920"/>
          </a:xfrm>
          <a:prstGeom prst="rect">
            <a:avLst/>
          </a:prstGeom>
        </p:spPr>
        <p:txBody>
          <a:bodyPr lIns="0" tIns="0" rIns="0" bIns="0" rtlCol="0" anchor="t">
            <a:spAutoFit/>
          </a:bodyPr>
          <a:lstStyle/>
          <a:p>
            <a:pPr marL="0" lvl="0" indent="0" algn="just">
              <a:lnSpc>
                <a:spcPts val="2669"/>
              </a:lnSpc>
              <a:spcBef>
                <a:spcPct val="0"/>
              </a:spcBef>
            </a:pPr>
            <a:r>
              <a:rPr lang="en-US" sz="1906">
                <a:solidFill>
                  <a:srgbClr val="101010"/>
                </a:solidFill>
                <a:latin typeface="Montserrat"/>
                <a:ea typeface="Montserrat"/>
                <a:cs typeface="Montserrat"/>
                <a:sym typeface="Montserrat"/>
              </a:rPr>
              <a:t>Ou</a:t>
            </a:r>
            <a:r>
              <a:rPr lang="en-US" sz="1906" u="none" strike="noStrike">
                <a:solidFill>
                  <a:srgbClr val="101010"/>
                </a:solidFill>
                <a:latin typeface="Montserrat"/>
                <a:ea typeface="Montserrat"/>
                <a:cs typeface="Montserrat"/>
                <a:sym typeface="Montserrat"/>
              </a:rPr>
              <a:t>r team is composed of skilled members working together to deliver a successful network upgrade. Piyusha Akash leads the group with expert coordination and guidance. The team includes Minura Himasha, Amanda Hansani, Isumi Anujana, and Nethmi Divyanjali.</a:t>
            </a:r>
          </a:p>
        </p:txBody>
      </p:sp>
      <p:grpSp>
        <p:nvGrpSpPr>
          <p:cNvPr id="7" name="Group 7"/>
          <p:cNvGrpSpPr/>
          <p:nvPr/>
        </p:nvGrpSpPr>
        <p:grpSpPr>
          <a:xfrm>
            <a:off x="0" y="8993275"/>
            <a:ext cx="8434945" cy="1293725"/>
            <a:chOff x="0" y="0"/>
            <a:chExt cx="2137108" cy="327783"/>
          </a:xfrm>
        </p:grpSpPr>
        <p:sp>
          <p:nvSpPr>
            <p:cNvPr id="8" name="Freeform 8"/>
            <p:cNvSpPr/>
            <p:nvPr/>
          </p:nvSpPr>
          <p:spPr>
            <a:xfrm>
              <a:off x="0" y="0"/>
              <a:ext cx="2137108" cy="327783"/>
            </a:xfrm>
            <a:custGeom>
              <a:avLst/>
              <a:gdLst/>
              <a:ahLst/>
              <a:cxnLst/>
              <a:rect l="l" t="t" r="r" b="b"/>
              <a:pathLst>
                <a:path w="2137108" h="327783">
                  <a:moveTo>
                    <a:pt x="0" y="0"/>
                  </a:moveTo>
                  <a:lnTo>
                    <a:pt x="2137108" y="0"/>
                  </a:lnTo>
                  <a:lnTo>
                    <a:pt x="2137108" y="327783"/>
                  </a:lnTo>
                  <a:lnTo>
                    <a:pt x="0" y="327783"/>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sp>
        <p:sp>
          <p:nvSpPr>
            <p:cNvPr id="9" name="TextBox 9"/>
            <p:cNvSpPr txBox="1"/>
            <p:nvPr/>
          </p:nvSpPr>
          <p:spPr>
            <a:xfrm>
              <a:off x="0" y="-38100"/>
              <a:ext cx="2137108" cy="36588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0" name="Group 10"/>
          <p:cNvGrpSpPr/>
          <p:nvPr/>
        </p:nvGrpSpPr>
        <p:grpSpPr>
          <a:xfrm>
            <a:off x="9209" y="0"/>
            <a:ext cx="8434945" cy="1293725"/>
            <a:chOff x="0" y="0"/>
            <a:chExt cx="2137108" cy="327783"/>
          </a:xfrm>
        </p:grpSpPr>
        <p:sp>
          <p:nvSpPr>
            <p:cNvPr id="11" name="Freeform 11"/>
            <p:cNvSpPr/>
            <p:nvPr/>
          </p:nvSpPr>
          <p:spPr>
            <a:xfrm>
              <a:off x="0" y="0"/>
              <a:ext cx="2137108" cy="327783"/>
            </a:xfrm>
            <a:custGeom>
              <a:avLst/>
              <a:gdLst/>
              <a:ahLst/>
              <a:cxnLst/>
              <a:rect l="l" t="t" r="r" b="b"/>
              <a:pathLst>
                <a:path w="2137108" h="327783">
                  <a:moveTo>
                    <a:pt x="0" y="0"/>
                  </a:moveTo>
                  <a:lnTo>
                    <a:pt x="2137108" y="0"/>
                  </a:lnTo>
                  <a:lnTo>
                    <a:pt x="2137108" y="327783"/>
                  </a:lnTo>
                  <a:lnTo>
                    <a:pt x="0" y="327783"/>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2" name="TextBox 12"/>
            <p:cNvSpPr txBox="1"/>
            <p:nvPr/>
          </p:nvSpPr>
          <p:spPr>
            <a:xfrm>
              <a:off x="0" y="-38100"/>
              <a:ext cx="2137108" cy="365883"/>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0192861" y="6678418"/>
            <a:ext cx="6427869" cy="1323170"/>
          </a:xfrm>
          <a:prstGeom prst="rect">
            <a:avLst/>
          </a:prstGeom>
        </p:spPr>
        <p:txBody>
          <a:bodyPr lIns="0" tIns="0" rIns="0" bIns="0" rtlCol="0" anchor="t">
            <a:spAutoFit/>
          </a:bodyPr>
          <a:lstStyle/>
          <a:p>
            <a:pPr marL="0" lvl="0" indent="0" algn="just">
              <a:lnSpc>
                <a:spcPts val="2669"/>
              </a:lnSpc>
              <a:spcBef>
                <a:spcPct val="0"/>
              </a:spcBef>
            </a:pPr>
            <a:r>
              <a:rPr lang="en-US" sz="1906">
                <a:solidFill>
                  <a:srgbClr val="101010"/>
                </a:solidFill>
                <a:latin typeface="Montserrat"/>
                <a:ea typeface="Montserrat"/>
                <a:cs typeface="Montserrat"/>
                <a:sym typeface="Montserrat"/>
              </a:rPr>
              <a:t>F</a:t>
            </a:r>
            <a:r>
              <a:rPr lang="en-US" sz="1906" u="none" strike="noStrike">
                <a:solidFill>
                  <a:srgbClr val="101010"/>
                </a:solidFill>
                <a:latin typeface="Montserrat"/>
                <a:ea typeface="Montserrat"/>
                <a:cs typeface="Montserrat"/>
                <a:sym typeface="Montserrat"/>
              </a:rPr>
              <a:t>ounded in 2025, this company aims to deliver innovative solutions in the technology sector. With a focus on growth and quality, it quickly built a strong team and a vision for the future.</a:t>
            </a:r>
          </a:p>
        </p:txBody>
      </p:sp>
      <p:grpSp>
        <p:nvGrpSpPr>
          <p:cNvPr id="14" name="Group 14"/>
          <p:cNvGrpSpPr/>
          <p:nvPr/>
        </p:nvGrpSpPr>
        <p:grpSpPr>
          <a:xfrm>
            <a:off x="16246849" y="6106918"/>
            <a:ext cx="373881" cy="37388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6246700" y="2979232"/>
            <a:ext cx="373881" cy="373881"/>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7573183">
            <a:off x="16600127" y="5205980"/>
            <a:ext cx="1013029" cy="101302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1898322">
            <a:off x="13259960" y="-2116068"/>
            <a:ext cx="5739981" cy="7595448"/>
          </a:xfrm>
          <a:custGeom>
            <a:avLst/>
            <a:gdLst>
              <a:gd name="connsiteX0" fmla="*/ 0 w 8774178"/>
              <a:gd name="connsiteY0" fmla="*/ 0 h 8796168"/>
              <a:gd name="connsiteX1" fmla="*/ 8774178 w 8774178"/>
              <a:gd name="connsiteY1" fmla="*/ 0 h 8796168"/>
              <a:gd name="connsiteX2" fmla="*/ 3190068 w 8774178"/>
              <a:gd name="connsiteY2" fmla="*/ 8764477 h 8796168"/>
              <a:gd name="connsiteX3" fmla="*/ 0 w 8774178"/>
              <a:gd name="connsiteY3" fmla="*/ 8796168 h 8796168"/>
              <a:gd name="connsiteX4" fmla="*/ 0 w 8774178"/>
              <a:gd name="connsiteY4" fmla="*/ 0 h 8796168"/>
              <a:gd name="connsiteX0" fmla="*/ 0 w 5739981"/>
              <a:gd name="connsiteY0" fmla="*/ 0 h 8796168"/>
              <a:gd name="connsiteX1" fmla="*/ 5739981 w 5739981"/>
              <a:gd name="connsiteY1" fmla="*/ 4621400 h 8796168"/>
              <a:gd name="connsiteX2" fmla="*/ 3190068 w 5739981"/>
              <a:gd name="connsiteY2" fmla="*/ 8764477 h 8796168"/>
              <a:gd name="connsiteX3" fmla="*/ 0 w 5739981"/>
              <a:gd name="connsiteY3" fmla="*/ 8796168 h 8796168"/>
              <a:gd name="connsiteX4" fmla="*/ 0 w 5739981"/>
              <a:gd name="connsiteY4" fmla="*/ 0 h 8796168"/>
              <a:gd name="connsiteX0" fmla="*/ 54041 w 5739981"/>
              <a:gd name="connsiteY0" fmla="*/ 0 h 7595448"/>
              <a:gd name="connsiteX1" fmla="*/ 5739981 w 5739981"/>
              <a:gd name="connsiteY1" fmla="*/ 3420680 h 7595448"/>
              <a:gd name="connsiteX2" fmla="*/ 3190068 w 5739981"/>
              <a:gd name="connsiteY2" fmla="*/ 7563757 h 7595448"/>
              <a:gd name="connsiteX3" fmla="*/ 0 w 5739981"/>
              <a:gd name="connsiteY3" fmla="*/ 7595448 h 7595448"/>
              <a:gd name="connsiteX4" fmla="*/ 54041 w 5739981"/>
              <a:gd name="connsiteY4" fmla="*/ 0 h 759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9981" h="7595448">
                <a:moveTo>
                  <a:pt x="54041" y="0"/>
                </a:moveTo>
                <a:lnTo>
                  <a:pt x="5739981" y="3420680"/>
                </a:lnTo>
                <a:lnTo>
                  <a:pt x="3190068" y="7563757"/>
                </a:lnTo>
                <a:lnTo>
                  <a:pt x="0" y="7595448"/>
                </a:lnTo>
                <a:lnTo>
                  <a:pt x="54041" y="0"/>
                </a:lnTo>
                <a:close/>
              </a:path>
            </a:pathLst>
          </a:custGeom>
          <a:blipFill>
            <a:blip r:embed="rId2"/>
            <a:stretch>
              <a:fillRect/>
            </a:stretch>
          </a:blipFill>
        </p:spPr>
      </p:sp>
      <p:sp>
        <p:nvSpPr>
          <p:cNvPr id="6" name="TextBox 6"/>
          <p:cNvSpPr txBox="1"/>
          <p:nvPr/>
        </p:nvSpPr>
        <p:spPr>
          <a:xfrm>
            <a:off x="3199558" y="1028700"/>
            <a:ext cx="8194363" cy="1113616"/>
          </a:xfrm>
          <a:prstGeom prst="rect">
            <a:avLst/>
          </a:prstGeom>
        </p:spPr>
        <p:txBody>
          <a:bodyPr lIns="0" tIns="0" rIns="0" bIns="0" rtlCol="0" anchor="t">
            <a:spAutoFit/>
          </a:bodyPr>
          <a:lstStyle/>
          <a:p>
            <a:pPr algn="l">
              <a:lnSpc>
                <a:spcPts val="8841"/>
              </a:lnSpc>
            </a:pPr>
            <a:r>
              <a:rPr lang="en-US" sz="7368" b="1">
                <a:solidFill>
                  <a:srgbClr val="101010"/>
                </a:solidFill>
                <a:latin typeface="Montserrat Bold"/>
                <a:ea typeface="Montserrat Bold"/>
                <a:cs typeface="Montserrat Bold"/>
                <a:sym typeface="Montserrat Bold"/>
              </a:rPr>
              <a:t>Agenda</a:t>
            </a:r>
          </a:p>
        </p:txBody>
      </p:sp>
      <p:sp>
        <p:nvSpPr>
          <p:cNvPr id="7" name="TextBox 7"/>
          <p:cNvSpPr txBox="1"/>
          <p:nvPr/>
        </p:nvSpPr>
        <p:spPr>
          <a:xfrm>
            <a:off x="3199558" y="2412870"/>
            <a:ext cx="7600683" cy="6735177"/>
          </a:xfrm>
          <a:prstGeom prst="rect">
            <a:avLst/>
          </a:prstGeom>
        </p:spPr>
        <p:txBody>
          <a:bodyPr lIns="0" tIns="0" rIns="0" bIns="0" rtlCol="0" anchor="t">
            <a:spAutoFit/>
          </a:bodyPr>
          <a:lstStyle/>
          <a:p>
            <a:pPr marL="685825" lvl="1" indent="-342913" algn="just">
              <a:lnSpc>
                <a:spcPts val="4447"/>
              </a:lnSpc>
              <a:buFont typeface="Arial"/>
              <a:buChar char="•"/>
            </a:pPr>
            <a:r>
              <a:rPr lang="en-US" sz="3176" dirty="0">
                <a:solidFill>
                  <a:srgbClr val="101010"/>
                </a:solidFill>
                <a:latin typeface="Canva Sans"/>
                <a:ea typeface="Canva Sans"/>
                <a:cs typeface="Canva Sans"/>
                <a:sym typeface="Canva Sans"/>
              </a:rPr>
              <a:t>Overview</a:t>
            </a:r>
          </a:p>
          <a:p>
            <a:pPr marL="685825" lvl="1" indent="-342913" algn="just">
              <a:lnSpc>
                <a:spcPts val="4447"/>
              </a:lnSpc>
              <a:buFont typeface="Arial"/>
              <a:buChar char="•"/>
            </a:pPr>
            <a:r>
              <a:rPr lang="en-US" sz="3176" dirty="0">
                <a:solidFill>
                  <a:srgbClr val="101010"/>
                </a:solidFill>
                <a:latin typeface="Canva Sans"/>
                <a:ea typeface="Canva Sans"/>
                <a:cs typeface="Canva Sans"/>
                <a:sym typeface="Canva Sans"/>
              </a:rPr>
              <a:t>Current Network Issues</a:t>
            </a:r>
          </a:p>
          <a:p>
            <a:pPr marL="685825" lvl="1" indent="-342913" algn="just">
              <a:lnSpc>
                <a:spcPts val="4447"/>
              </a:lnSpc>
              <a:buFont typeface="Arial"/>
              <a:buChar char="•"/>
            </a:pPr>
            <a:r>
              <a:rPr lang="en-US" sz="3176" dirty="0">
                <a:solidFill>
                  <a:srgbClr val="101010"/>
                </a:solidFill>
                <a:latin typeface="Canva Sans"/>
                <a:ea typeface="Canva Sans"/>
                <a:cs typeface="Canva Sans"/>
                <a:sym typeface="Canva Sans"/>
              </a:rPr>
              <a:t>Goals &amp; Objectives</a:t>
            </a:r>
          </a:p>
          <a:p>
            <a:pPr marL="685825" lvl="1" indent="-342913" algn="just">
              <a:lnSpc>
                <a:spcPts val="4447"/>
              </a:lnSpc>
              <a:buFont typeface="Arial"/>
              <a:buChar char="•"/>
            </a:pPr>
            <a:r>
              <a:rPr lang="en-US" sz="3176" dirty="0">
                <a:solidFill>
                  <a:srgbClr val="101010"/>
                </a:solidFill>
                <a:latin typeface="Canva Sans"/>
                <a:ea typeface="Canva Sans"/>
                <a:cs typeface="Canva Sans"/>
                <a:sym typeface="Canva Sans"/>
              </a:rPr>
              <a:t>Proposed Solution</a:t>
            </a:r>
          </a:p>
          <a:p>
            <a:pPr marL="685825" lvl="1" indent="-342913" algn="just">
              <a:lnSpc>
                <a:spcPts val="4447"/>
              </a:lnSpc>
              <a:buFont typeface="Arial"/>
              <a:buChar char="•"/>
            </a:pPr>
            <a:r>
              <a:rPr lang="en-US" sz="3176" dirty="0">
                <a:solidFill>
                  <a:srgbClr val="101010"/>
                </a:solidFill>
                <a:latin typeface="Canva Sans"/>
                <a:ea typeface="Canva Sans"/>
                <a:cs typeface="Canva Sans"/>
                <a:sym typeface="Canva Sans"/>
              </a:rPr>
              <a:t>Network Design</a:t>
            </a:r>
          </a:p>
          <a:p>
            <a:pPr marL="685825" lvl="1" indent="-342913" algn="just">
              <a:lnSpc>
                <a:spcPts val="4447"/>
              </a:lnSpc>
              <a:buFont typeface="Arial"/>
              <a:buChar char="•"/>
            </a:pPr>
            <a:r>
              <a:rPr lang="en-US" sz="3176" dirty="0">
                <a:solidFill>
                  <a:srgbClr val="101010"/>
                </a:solidFill>
                <a:latin typeface="Canva Sans"/>
                <a:ea typeface="Canva Sans"/>
                <a:cs typeface="Canva Sans"/>
                <a:sym typeface="Canva Sans"/>
              </a:rPr>
              <a:t>Hardware \Software Requirements</a:t>
            </a:r>
          </a:p>
          <a:p>
            <a:pPr marL="685825" lvl="1" indent="-342913" algn="just">
              <a:lnSpc>
                <a:spcPts val="4447"/>
              </a:lnSpc>
              <a:buFont typeface="Arial"/>
              <a:buChar char="•"/>
            </a:pPr>
            <a:r>
              <a:rPr lang="en-US" sz="3176" dirty="0">
                <a:solidFill>
                  <a:srgbClr val="101010"/>
                </a:solidFill>
                <a:latin typeface="Canva Sans"/>
                <a:ea typeface="Canva Sans"/>
                <a:cs typeface="Canva Sans"/>
                <a:sym typeface="Canva Sans"/>
              </a:rPr>
              <a:t>Cyber Security &amp; Data Protection</a:t>
            </a:r>
          </a:p>
          <a:p>
            <a:pPr marL="685825" lvl="1" indent="-342913" algn="just">
              <a:lnSpc>
                <a:spcPts val="4447"/>
              </a:lnSpc>
              <a:buFont typeface="Arial"/>
              <a:buChar char="•"/>
            </a:pPr>
            <a:r>
              <a:rPr lang="en-US" sz="3176" dirty="0">
                <a:solidFill>
                  <a:srgbClr val="101010"/>
                </a:solidFill>
                <a:latin typeface="Canva Sans"/>
                <a:ea typeface="Canva Sans"/>
                <a:cs typeface="Canva Sans"/>
                <a:sym typeface="Canva Sans"/>
              </a:rPr>
              <a:t>Budget Estimation</a:t>
            </a:r>
          </a:p>
          <a:p>
            <a:pPr marL="685825" lvl="1" indent="-342913" algn="just">
              <a:lnSpc>
                <a:spcPts val="4447"/>
              </a:lnSpc>
              <a:buFont typeface="Arial"/>
              <a:buChar char="•"/>
            </a:pPr>
            <a:r>
              <a:rPr lang="en-US" sz="3176" dirty="0">
                <a:solidFill>
                  <a:srgbClr val="101010"/>
                </a:solidFill>
                <a:latin typeface="Canva Sans"/>
                <a:ea typeface="Canva Sans"/>
                <a:cs typeface="Canva Sans"/>
                <a:sym typeface="Canva Sans"/>
              </a:rPr>
              <a:t>Timeline</a:t>
            </a:r>
          </a:p>
          <a:p>
            <a:pPr marL="685825" lvl="1" indent="-342913" algn="just">
              <a:lnSpc>
                <a:spcPts val="4447"/>
              </a:lnSpc>
              <a:buFont typeface="Arial"/>
              <a:buChar char="•"/>
            </a:pPr>
            <a:r>
              <a:rPr lang="en-US" sz="3176" dirty="0">
                <a:solidFill>
                  <a:srgbClr val="101010"/>
                </a:solidFill>
                <a:latin typeface="Canva Sans"/>
                <a:ea typeface="Canva Sans"/>
                <a:cs typeface="Canva Sans"/>
                <a:sym typeface="Canva Sans"/>
              </a:rPr>
              <a:t>Benefits</a:t>
            </a:r>
          </a:p>
          <a:p>
            <a:pPr marL="685825" lvl="1" indent="-342913" algn="just">
              <a:lnSpc>
                <a:spcPts val="4447"/>
              </a:lnSpc>
              <a:buFont typeface="Arial"/>
              <a:buChar char="•"/>
            </a:pPr>
            <a:r>
              <a:rPr lang="en-US" sz="3176" dirty="0">
                <a:solidFill>
                  <a:srgbClr val="101010"/>
                </a:solidFill>
                <a:latin typeface="Canva Sans"/>
                <a:ea typeface="Canva Sans"/>
                <a:cs typeface="Canva Sans"/>
                <a:sym typeface="Canva Sans"/>
              </a:rPr>
              <a:t>Q&amp;A</a:t>
            </a:r>
          </a:p>
          <a:p>
            <a:pPr algn="just">
              <a:lnSpc>
                <a:spcPts val="4447"/>
              </a:lnSpc>
            </a:pPr>
            <a:endParaRPr lang="en-US" sz="3176" dirty="0">
              <a:solidFill>
                <a:srgbClr val="101010"/>
              </a:solidFill>
              <a:latin typeface="Canva Sans"/>
              <a:ea typeface="Canva Sans"/>
              <a:cs typeface="Canva Sans"/>
              <a:sym typeface="Canva Sans"/>
            </a:endParaRPr>
          </a:p>
        </p:txBody>
      </p:sp>
    </p:spTree>
  </p:cSld>
  <p:clrMapOvr>
    <a:masterClrMapping/>
  </p:clrMapOvr>
  <p:transition spd="slow">
    <p:cover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940482" y="2942369"/>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b="1">
                <a:solidFill>
                  <a:srgbClr val="000000"/>
                </a:solidFill>
                <a:latin typeface="Montserrat Bold"/>
                <a:ea typeface="Montserrat Bold"/>
                <a:cs typeface="Montserrat Bold"/>
                <a:sym typeface="Montserrat Bold"/>
              </a:rPr>
              <a:t>Overview</a:t>
            </a:r>
          </a:p>
        </p:txBody>
      </p:sp>
      <p:sp>
        <p:nvSpPr>
          <p:cNvPr id="3" name="TextBox 3"/>
          <p:cNvSpPr txBox="1"/>
          <p:nvPr/>
        </p:nvSpPr>
        <p:spPr>
          <a:xfrm>
            <a:off x="1940482" y="4444197"/>
            <a:ext cx="14407036" cy="4814103"/>
          </a:xfrm>
          <a:prstGeom prst="rect">
            <a:avLst/>
          </a:prstGeom>
        </p:spPr>
        <p:txBody>
          <a:bodyPr lIns="0" tIns="0" rIns="0" bIns="0" rtlCol="0" anchor="t">
            <a:spAutoFit/>
          </a:bodyPr>
          <a:lstStyle/>
          <a:p>
            <a:pPr marL="0" lvl="0" indent="0" algn="just">
              <a:lnSpc>
                <a:spcPts val="2930"/>
              </a:lnSpc>
              <a:spcBef>
                <a:spcPct val="0"/>
              </a:spcBef>
            </a:pPr>
            <a:r>
              <a:rPr lang="en-US" sz="2093">
                <a:solidFill>
                  <a:srgbClr val="101010"/>
                </a:solidFill>
                <a:latin typeface="Montserrat"/>
                <a:ea typeface="Montserrat"/>
                <a:cs typeface="Montserrat"/>
                <a:sym typeface="Montserrat"/>
              </a:rPr>
              <a:t>This pr</a:t>
            </a:r>
            <a:r>
              <a:rPr lang="en-US" sz="2093" u="none" strike="noStrike">
                <a:solidFill>
                  <a:srgbClr val="101010"/>
                </a:solidFill>
                <a:latin typeface="Montserrat"/>
                <a:ea typeface="Montserrat"/>
                <a:cs typeface="Montserrat"/>
                <a:sym typeface="Montserrat"/>
              </a:rPr>
              <a:t>oject focuses on upgrading and modernizing the entire network infrastructure of Technical College Gampaha. The current system is plagued by multiple technical issues, including outdated hardware components, legacy software that no longer receives updates or support, unplugged or poorly laid cabling that disrupts connectivity, and limited Wi-Fi coverage throughout the campus. These challenges have significantly affected the performance, reliability, and security of the college's IT services.</a:t>
            </a:r>
          </a:p>
          <a:p>
            <a:pPr marL="0" lvl="0" indent="0" algn="just">
              <a:lnSpc>
                <a:spcPts val="2930"/>
              </a:lnSpc>
              <a:spcBef>
                <a:spcPct val="0"/>
              </a:spcBef>
            </a:pPr>
            <a:r>
              <a:rPr lang="en-US" sz="2093" u="none" strike="noStrike">
                <a:solidFill>
                  <a:srgbClr val="101010"/>
                </a:solidFill>
                <a:latin typeface="Montserrat"/>
                <a:ea typeface="Montserrat"/>
                <a:cs typeface="Montserrat"/>
                <a:sym typeface="Montserrat"/>
              </a:rPr>
              <a:t>With the growing reliance on digital platforms for education, administration, and communication, there is an urgent need for a high-speed, stable, and secure network. The proposed upgrade will introduce modern networking equipment such as smart switches, structured cabling, wireless access points, and VLAN segmentation to ensure optimized traffic flow, improved security, and better bandwidth distribution.</a:t>
            </a:r>
          </a:p>
          <a:p>
            <a:pPr marL="0" lvl="0" indent="0" algn="just">
              <a:lnSpc>
                <a:spcPts val="2930"/>
              </a:lnSpc>
              <a:spcBef>
                <a:spcPct val="0"/>
              </a:spcBef>
            </a:pPr>
            <a:r>
              <a:rPr lang="en-US" sz="2093" u="none" strike="noStrike">
                <a:solidFill>
                  <a:srgbClr val="101010"/>
                </a:solidFill>
                <a:latin typeface="Montserrat"/>
                <a:ea typeface="Montserrat"/>
                <a:cs typeface="Montserrat"/>
                <a:sym typeface="Montserrat"/>
              </a:rPr>
              <a:t>The ultimate goal of this project is to build a robust, scalable, and future-ready network that can support the increasing demands of students, educators, and administrative staff, while ensuring minimal downtime and ease of management.</a:t>
            </a:r>
          </a:p>
          <a:p>
            <a:pPr marL="0" lvl="0" indent="0" algn="just">
              <a:lnSpc>
                <a:spcPts val="2930"/>
              </a:lnSpc>
              <a:spcBef>
                <a:spcPct val="0"/>
              </a:spcBef>
            </a:pPr>
            <a:endParaRPr lang="en-US" sz="2093" u="none" strike="noStrike">
              <a:solidFill>
                <a:srgbClr val="101010"/>
              </a:solidFill>
              <a:latin typeface="Montserrat"/>
              <a:ea typeface="Montserrat"/>
              <a:cs typeface="Montserrat"/>
              <a:sym typeface="Montserrat"/>
            </a:endParaRPr>
          </a:p>
        </p:txBody>
      </p:sp>
      <p:grpSp>
        <p:nvGrpSpPr>
          <p:cNvPr id="4" name="Group 4"/>
          <p:cNvGrpSpPr/>
          <p:nvPr/>
        </p:nvGrpSpPr>
        <p:grpSpPr>
          <a:xfrm>
            <a:off x="0" y="0"/>
            <a:ext cx="18288000" cy="1874361"/>
            <a:chOff x="0" y="0"/>
            <a:chExt cx="9414331" cy="964887"/>
          </a:xfrm>
        </p:grpSpPr>
        <p:sp>
          <p:nvSpPr>
            <p:cNvPr id="5" name="Freeform 5"/>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6" name="TextBox 6"/>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transition>
    <p:cover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536833">
            <a:off x="-3418682" y="-657183"/>
            <a:ext cx="11022208" cy="6507493"/>
          </a:xfrm>
          <a:custGeom>
            <a:avLst/>
            <a:gdLst>
              <a:gd name="connsiteX0" fmla="*/ 0 w 9889628"/>
              <a:gd name="connsiteY0" fmla="*/ 0 h 9651674"/>
              <a:gd name="connsiteX1" fmla="*/ 9627545 w 9889628"/>
              <a:gd name="connsiteY1" fmla="*/ 0 h 9651674"/>
              <a:gd name="connsiteX2" fmla="*/ 9889628 w 9889628"/>
              <a:gd name="connsiteY2" fmla="*/ 1688298 h 9651674"/>
              <a:gd name="connsiteX3" fmla="*/ 0 w 9889628"/>
              <a:gd name="connsiteY3" fmla="*/ 9651674 h 9651674"/>
              <a:gd name="connsiteX4" fmla="*/ 0 w 9889628"/>
              <a:gd name="connsiteY4" fmla="*/ 0 h 9651674"/>
              <a:gd name="connsiteX0" fmla="*/ 0 w 9889628"/>
              <a:gd name="connsiteY0" fmla="*/ 0 h 6157689"/>
              <a:gd name="connsiteX1" fmla="*/ 9627545 w 9889628"/>
              <a:gd name="connsiteY1" fmla="*/ 0 h 6157689"/>
              <a:gd name="connsiteX2" fmla="*/ 9889628 w 9889628"/>
              <a:gd name="connsiteY2" fmla="*/ 1688298 h 6157689"/>
              <a:gd name="connsiteX3" fmla="*/ 3512394 w 9889628"/>
              <a:gd name="connsiteY3" fmla="*/ 6157689 h 6157689"/>
              <a:gd name="connsiteX4" fmla="*/ 0 w 9889628"/>
              <a:gd name="connsiteY4" fmla="*/ 0 h 6157689"/>
              <a:gd name="connsiteX0" fmla="*/ 0 w 11022208"/>
              <a:gd name="connsiteY0" fmla="*/ 0 h 6373398"/>
              <a:gd name="connsiteX1" fmla="*/ 10760125 w 11022208"/>
              <a:gd name="connsiteY1" fmla="*/ 215709 h 6373398"/>
              <a:gd name="connsiteX2" fmla="*/ 11022208 w 11022208"/>
              <a:gd name="connsiteY2" fmla="*/ 1904007 h 6373398"/>
              <a:gd name="connsiteX3" fmla="*/ 4644974 w 11022208"/>
              <a:gd name="connsiteY3" fmla="*/ 6373398 h 6373398"/>
              <a:gd name="connsiteX4" fmla="*/ 0 w 11022208"/>
              <a:gd name="connsiteY4" fmla="*/ 0 h 6373398"/>
              <a:gd name="connsiteX0" fmla="*/ 0 w 11022208"/>
              <a:gd name="connsiteY0" fmla="*/ 0 h 6507493"/>
              <a:gd name="connsiteX1" fmla="*/ 10760125 w 11022208"/>
              <a:gd name="connsiteY1" fmla="*/ 215709 h 6507493"/>
              <a:gd name="connsiteX2" fmla="*/ 11022208 w 11022208"/>
              <a:gd name="connsiteY2" fmla="*/ 1904007 h 6507493"/>
              <a:gd name="connsiteX3" fmla="*/ 4594315 w 11022208"/>
              <a:gd name="connsiteY3" fmla="*/ 6507493 h 6507493"/>
              <a:gd name="connsiteX4" fmla="*/ 0 w 11022208"/>
              <a:gd name="connsiteY4" fmla="*/ 0 h 6507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22208" h="6507493">
                <a:moveTo>
                  <a:pt x="0" y="0"/>
                </a:moveTo>
                <a:lnTo>
                  <a:pt x="10760125" y="215709"/>
                </a:lnTo>
                <a:lnTo>
                  <a:pt x="11022208" y="1904007"/>
                </a:lnTo>
                <a:lnTo>
                  <a:pt x="4594315" y="6507493"/>
                </a:lnTo>
                <a:lnTo>
                  <a:pt x="0" y="0"/>
                </a:lnTo>
                <a:close/>
              </a:path>
            </a:pathLst>
          </a:custGeom>
          <a:blipFill>
            <a:blip r:embed="rId2"/>
            <a:stretch>
              <a:fillRect/>
            </a:stretch>
          </a:blipFill>
        </p:spPr>
      </p:sp>
      <p:grpSp>
        <p:nvGrpSpPr>
          <p:cNvPr id="3" name="Group 3"/>
          <p:cNvGrpSpPr/>
          <p:nvPr/>
        </p:nvGrpSpPr>
        <p:grpSpPr>
          <a:xfrm rot="7573183">
            <a:off x="1230111" y="7154961"/>
            <a:ext cx="1013029" cy="101302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5858175" y="966357"/>
            <a:ext cx="11285583" cy="942975"/>
          </a:xfrm>
          <a:prstGeom prst="rect">
            <a:avLst/>
          </a:prstGeom>
        </p:spPr>
        <p:txBody>
          <a:bodyPr lIns="0" tIns="0" rIns="0" bIns="0" rtlCol="0" anchor="t">
            <a:spAutoFit/>
          </a:bodyPr>
          <a:lstStyle/>
          <a:p>
            <a:pPr algn="l">
              <a:lnSpc>
                <a:spcPts val="7401"/>
              </a:lnSpc>
            </a:pPr>
            <a:r>
              <a:rPr lang="en-US" sz="6168" b="1">
                <a:solidFill>
                  <a:srgbClr val="101010"/>
                </a:solidFill>
                <a:latin typeface="Montserrat Bold"/>
                <a:ea typeface="Montserrat Bold"/>
                <a:cs typeface="Montserrat Bold"/>
                <a:sym typeface="Montserrat Bold"/>
              </a:rPr>
              <a:t>Current Issues Identified: </a:t>
            </a:r>
          </a:p>
        </p:txBody>
      </p:sp>
      <p:sp>
        <p:nvSpPr>
          <p:cNvPr id="7" name="TextBox 7"/>
          <p:cNvSpPr txBox="1"/>
          <p:nvPr/>
        </p:nvSpPr>
        <p:spPr>
          <a:xfrm>
            <a:off x="6353218" y="2274424"/>
            <a:ext cx="9627378" cy="7161241"/>
          </a:xfrm>
          <a:prstGeom prst="rect">
            <a:avLst/>
          </a:prstGeom>
        </p:spPr>
        <p:txBody>
          <a:bodyPr lIns="0" tIns="0" rIns="0" bIns="0" rtlCol="0" anchor="t">
            <a:spAutoFit/>
          </a:bodyPr>
          <a:lstStyle/>
          <a:p>
            <a:pPr algn="l">
              <a:lnSpc>
                <a:spcPts val="3186"/>
              </a:lnSpc>
            </a:pPr>
            <a:r>
              <a:rPr lang="en-US" sz="2276">
                <a:solidFill>
                  <a:srgbClr val="101010"/>
                </a:solidFill>
                <a:latin typeface="Montserrat"/>
                <a:ea typeface="Montserrat"/>
                <a:cs typeface="Montserrat"/>
                <a:sym typeface="Montserrat"/>
              </a:rPr>
              <a:t>Outdated software: Legacy operating systems and unsupported applications pose security and performance risks. </a:t>
            </a:r>
          </a:p>
          <a:p>
            <a:pPr algn="l">
              <a:lnSpc>
                <a:spcPts val="3186"/>
              </a:lnSpc>
            </a:pPr>
            <a:endParaRPr lang="en-US" sz="2276">
              <a:solidFill>
                <a:srgbClr val="101010"/>
              </a:solidFill>
              <a:latin typeface="Montserrat"/>
              <a:ea typeface="Montserrat"/>
              <a:cs typeface="Montserrat"/>
              <a:sym typeface="Montserrat"/>
            </a:endParaRPr>
          </a:p>
          <a:p>
            <a:pPr marL="0" lvl="0" indent="0" algn="l">
              <a:lnSpc>
                <a:spcPts val="3186"/>
              </a:lnSpc>
              <a:spcBef>
                <a:spcPct val="0"/>
              </a:spcBef>
            </a:pPr>
            <a:r>
              <a:rPr lang="en-US" sz="2276">
                <a:solidFill>
                  <a:srgbClr val="101010"/>
                </a:solidFill>
                <a:latin typeface="Montserrat"/>
                <a:ea typeface="Montserrat"/>
                <a:cs typeface="Montserrat"/>
                <a:sym typeface="Montserrat"/>
              </a:rPr>
              <a:t>Old networking components: Aging</a:t>
            </a:r>
            <a:r>
              <a:rPr lang="en-US" sz="2276" u="none" strike="noStrike">
                <a:solidFill>
                  <a:srgbClr val="101010"/>
                </a:solidFill>
                <a:latin typeface="Montserrat"/>
                <a:ea typeface="Montserrat"/>
                <a:cs typeface="Montserrat"/>
                <a:sym typeface="Montserrat"/>
              </a:rPr>
              <a:t> switches, routers, and access points reduce reliability and scalability. </a:t>
            </a:r>
          </a:p>
          <a:p>
            <a:pPr marL="0" lvl="0" indent="0" algn="l">
              <a:lnSpc>
                <a:spcPts val="3186"/>
              </a:lnSpc>
              <a:spcBef>
                <a:spcPct val="0"/>
              </a:spcBef>
            </a:pPr>
            <a:endParaRPr lang="en-US" sz="2276" u="none" strike="noStrike">
              <a:solidFill>
                <a:srgbClr val="101010"/>
              </a:solidFill>
              <a:latin typeface="Montserrat"/>
              <a:ea typeface="Montserrat"/>
              <a:cs typeface="Montserrat"/>
              <a:sym typeface="Montserrat"/>
            </a:endParaRPr>
          </a:p>
          <a:p>
            <a:pPr marL="0" lvl="0" indent="0" algn="l">
              <a:lnSpc>
                <a:spcPts val="3186"/>
              </a:lnSpc>
              <a:spcBef>
                <a:spcPct val="0"/>
              </a:spcBef>
            </a:pPr>
            <a:r>
              <a:rPr lang="en-US" sz="2276" u="none" strike="noStrike">
                <a:solidFill>
                  <a:srgbClr val="101010"/>
                </a:solidFill>
                <a:latin typeface="Montserrat"/>
                <a:ea typeface="Montserrat"/>
                <a:cs typeface="Montserrat"/>
                <a:sym typeface="Montserrat"/>
              </a:rPr>
              <a:t>Disconnected cables and improper topology: Poorly maintained and unplugged cables lead to </a:t>
            </a:r>
          </a:p>
          <a:p>
            <a:pPr marL="0" lvl="0" indent="0" algn="l">
              <a:lnSpc>
                <a:spcPts val="3186"/>
              </a:lnSpc>
              <a:spcBef>
                <a:spcPct val="0"/>
              </a:spcBef>
            </a:pPr>
            <a:r>
              <a:rPr lang="en-US" sz="2276" u="none" strike="noStrike">
                <a:solidFill>
                  <a:srgbClr val="101010"/>
                </a:solidFill>
                <a:latin typeface="Montserrat"/>
                <a:ea typeface="Montserrat"/>
                <a:cs typeface="Montserrat"/>
                <a:sym typeface="Montserrat"/>
              </a:rPr>
              <a:t>unstable connections and downtime.</a:t>
            </a:r>
          </a:p>
          <a:p>
            <a:pPr marL="0" lvl="0" indent="0" algn="l">
              <a:lnSpc>
                <a:spcPts val="3186"/>
              </a:lnSpc>
              <a:spcBef>
                <a:spcPct val="0"/>
              </a:spcBef>
            </a:pPr>
            <a:endParaRPr lang="en-US" sz="2276" u="none" strike="noStrike">
              <a:solidFill>
                <a:srgbClr val="101010"/>
              </a:solidFill>
              <a:latin typeface="Montserrat"/>
              <a:ea typeface="Montserrat"/>
              <a:cs typeface="Montserrat"/>
              <a:sym typeface="Montserrat"/>
            </a:endParaRPr>
          </a:p>
          <a:p>
            <a:pPr marL="0" lvl="0" indent="0" algn="l">
              <a:lnSpc>
                <a:spcPts val="3186"/>
              </a:lnSpc>
              <a:spcBef>
                <a:spcPct val="0"/>
              </a:spcBef>
            </a:pPr>
            <a:r>
              <a:rPr lang="en-US" sz="2276" u="none" strike="noStrike">
                <a:solidFill>
                  <a:srgbClr val="101010"/>
                </a:solidFill>
                <a:latin typeface="Montserrat"/>
                <a:ea typeface="Montserrat"/>
                <a:cs typeface="Montserrat"/>
                <a:sym typeface="Montserrat"/>
              </a:rPr>
              <a:t>Lack of central management and monitoring tools: No visibility over network performance or device health. </a:t>
            </a:r>
          </a:p>
          <a:p>
            <a:pPr marL="0" lvl="0" indent="0" algn="l">
              <a:lnSpc>
                <a:spcPts val="3186"/>
              </a:lnSpc>
              <a:spcBef>
                <a:spcPct val="0"/>
              </a:spcBef>
            </a:pPr>
            <a:endParaRPr lang="en-US" sz="2276" u="none" strike="noStrike">
              <a:solidFill>
                <a:srgbClr val="101010"/>
              </a:solidFill>
              <a:latin typeface="Montserrat"/>
              <a:ea typeface="Montserrat"/>
              <a:cs typeface="Montserrat"/>
              <a:sym typeface="Montserrat"/>
            </a:endParaRPr>
          </a:p>
          <a:p>
            <a:pPr marL="0" lvl="0" indent="0" algn="l">
              <a:lnSpc>
                <a:spcPts val="3186"/>
              </a:lnSpc>
              <a:spcBef>
                <a:spcPct val="0"/>
              </a:spcBef>
            </a:pPr>
            <a:r>
              <a:rPr lang="en-US" sz="2276" u="none" strike="noStrike">
                <a:solidFill>
                  <a:srgbClr val="101010"/>
                </a:solidFill>
                <a:latin typeface="Montserrat"/>
                <a:ea typeface="Montserrat"/>
                <a:cs typeface="Montserrat"/>
                <a:sym typeface="Montserrat"/>
              </a:rPr>
              <a:t>Limited Wi-Fi coverage: Weak or no wireless access in classrooms and labs.</a:t>
            </a:r>
          </a:p>
          <a:p>
            <a:pPr marL="0" lvl="0" indent="0" algn="l">
              <a:lnSpc>
                <a:spcPts val="3186"/>
              </a:lnSpc>
              <a:spcBef>
                <a:spcPct val="0"/>
              </a:spcBef>
            </a:pPr>
            <a:endParaRPr lang="en-US" sz="2276" u="none" strike="noStrike">
              <a:solidFill>
                <a:srgbClr val="101010"/>
              </a:solidFill>
              <a:latin typeface="Montserrat"/>
              <a:ea typeface="Montserrat"/>
              <a:cs typeface="Montserrat"/>
              <a:sym typeface="Montserrat"/>
            </a:endParaRPr>
          </a:p>
          <a:p>
            <a:pPr marL="0" lvl="0" indent="0" algn="l">
              <a:lnSpc>
                <a:spcPts val="3186"/>
              </a:lnSpc>
              <a:spcBef>
                <a:spcPct val="0"/>
              </a:spcBef>
            </a:pPr>
            <a:r>
              <a:rPr lang="en-US" sz="2276" u="none" strike="noStrike">
                <a:solidFill>
                  <a:srgbClr val="101010"/>
                </a:solidFill>
                <a:latin typeface="Montserrat"/>
                <a:ea typeface="Montserrat"/>
                <a:cs typeface="Montserrat"/>
                <a:sym typeface="Montserrat"/>
              </a:rPr>
              <a:t>Security vulnerabilities: No firewall or updated antivirus systems for endpoint protection. </a:t>
            </a:r>
          </a:p>
        </p:txBody>
      </p:sp>
      <p:grpSp>
        <p:nvGrpSpPr>
          <p:cNvPr id="8" name="Group 8"/>
          <p:cNvGrpSpPr/>
          <p:nvPr/>
        </p:nvGrpSpPr>
        <p:grpSpPr>
          <a:xfrm>
            <a:off x="5858175" y="2312524"/>
            <a:ext cx="338723" cy="33872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0" name="TextBox 10"/>
            <p:cNvSpPr txBox="1"/>
            <p:nvPr/>
          </p:nvSpPr>
          <p:spPr>
            <a:xfrm>
              <a:off x="76200" y="38100"/>
              <a:ext cx="660400" cy="698500"/>
            </a:xfrm>
            <a:prstGeom prst="rect">
              <a:avLst/>
            </a:prstGeom>
          </p:spPr>
          <p:txBody>
            <a:bodyPr lIns="46023" tIns="46023" rIns="46023" bIns="46023" rtlCol="0" anchor="ctr"/>
            <a:lstStyle/>
            <a:p>
              <a:pPr algn="ctr">
                <a:lnSpc>
                  <a:spcPts val="2659"/>
                </a:lnSpc>
                <a:spcBef>
                  <a:spcPct val="0"/>
                </a:spcBef>
              </a:pPr>
              <a:endParaRPr/>
            </a:p>
          </p:txBody>
        </p:sp>
      </p:grpSp>
      <p:grpSp>
        <p:nvGrpSpPr>
          <p:cNvPr id="11" name="Group 11"/>
          <p:cNvGrpSpPr/>
          <p:nvPr/>
        </p:nvGrpSpPr>
        <p:grpSpPr>
          <a:xfrm>
            <a:off x="5858175" y="3511367"/>
            <a:ext cx="338723" cy="33872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3" name="TextBox 13"/>
            <p:cNvSpPr txBox="1"/>
            <p:nvPr/>
          </p:nvSpPr>
          <p:spPr>
            <a:xfrm>
              <a:off x="76200" y="38100"/>
              <a:ext cx="660400" cy="698500"/>
            </a:xfrm>
            <a:prstGeom prst="rect">
              <a:avLst/>
            </a:prstGeom>
          </p:spPr>
          <p:txBody>
            <a:bodyPr lIns="46023" tIns="46023" rIns="46023" bIns="46023" rtlCol="0" anchor="ctr"/>
            <a:lstStyle/>
            <a:p>
              <a:pPr algn="ctr">
                <a:lnSpc>
                  <a:spcPts val="2659"/>
                </a:lnSpc>
                <a:spcBef>
                  <a:spcPct val="0"/>
                </a:spcBef>
              </a:pPr>
              <a:endParaRPr/>
            </a:p>
          </p:txBody>
        </p:sp>
      </p:grpSp>
      <p:grpSp>
        <p:nvGrpSpPr>
          <p:cNvPr id="14" name="Group 14"/>
          <p:cNvGrpSpPr/>
          <p:nvPr/>
        </p:nvGrpSpPr>
        <p:grpSpPr>
          <a:xfrm>
            <a:off x="5858175" y="8801068"/>
            <a:ext cx="338723" cy="338723"/>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6" name="TextBox 16"/>
            <p:cNvSpPr txBox="1"/>
            <p:nvPr/>
          </p:nvSpPr>
          <p:spPr>
            <a:xfrm>
              <a:off x="76200" y="38100"/>
              <a:ext cx="660400" cy="698500"/>
            </a:xfrm>
            <a:prstGeom prst="rect">
              <a:avLst/>
            </a:prstGeom>
          </p:spPr>
          <p:txBody>
            <a:bodyPr lIns="46023" tIns="46023" rIns="46023" bIns="46023" rtlCol="0" anchor="ctr"/>
            <a:lstStyle/>
            <a:p>
              <a:pPr algn="ctr">
                <a:lnSpc>
                  <a:spcPts val="2659"/>
                </a:lnSpc>
                <a:spcBef>
                  <a:spcPct val="0"/>
                </a:spcBef>
              </a:pPr>
              <a:endParaRPr/>
            </a:p>
          </p:txBody>
        </p:sp>
      </p:grpSp>
      <p:grpSp>
        <p:nvGrpSpPr>
          <p:cNvPr id="17" name="Group 17"/>
          <p:cNvGrpSpPr/>
          <p:nvPr/>
        </p:nvGrpSpPr>
        <p:grpSpPr>
          <a:xfrm>
            <a:off x="5858175" y="4713022"/>
            <a:ext cx="338723" cy="338723"/>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9" name="TextBox 19"/>
            <p:cNvSpPr txBox="1"/>
            <p:nvPr/>
          </p:nvSpPr>
          <p:spPr>
            <a:xfrm>
              <a:off x="76200" y="38100"/>
              <a:ext cx="660400" cy="698500"/>
            </a:xfrm>
            <a:prstGeom prst="rect">
              <a:avLst/>
            </a:prstGeom>
          </p:spPr>
          <p:txBody>
            <a:bodyPr lIns="46023" tIns="46023" rIns="46023" bIns="46023" rtlCol="0" anchor="ctr"/>
            <a:lstStyle/>
            <a:p>
              <a:pPr algn="ctr">
                <a:lnSpc>
                  <a:spcPts val="2659"/>
                </a:lnSpc>
                <a:spcBef>
                  <a:spcPct val="0"/>
                </a:spcBef>
              </a:pPr>
              <a:endParaRPr/>
            </a:p>
          </p:txBody>
        </p:sp>
      </p:grpSp>
      <p:grpSp>
        <p:nvGrpSpPr>
          <p:cNvPr id="20" name="Group 20"/>
          <p:cNvGrpSpPr/>
          <p:nvPr/>
        </p:nvGrpSpPr>
        <p:grpSpPr>
          <a:xfrm>
            <a:off x="5858175" y="6334858"/>
            <a:ext cx="338723" cy="338723"/>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22" name="TextBox 22"/>
            <p:cNvSpPr txBox="1"/>
            <p:nvPr/>
          </p:nvSpPr>
          <p:spPr>
            <a:xfrm>
              <a:off x="76200" y="38100"/>
              <a:ext cx="660400" cy="698500"/>
            </a:xfrm>
            <a:prstGeom prst="rect">
              <a:avLst/>
            </a:prstGeom>
          </p:spPr>
          <p:txBody>
            <a:bodyPr lIns="46023" tIns="46023" rIns="46023" bIns="46023" rtlCol="0" anchor="ctr"/>
            <a:lstStyle/>
            <a:p>
              <a:pPr algn="ctr">
                <a:lnSpc>
                  <a:spcPts val="2659"/>
                </a:lnSpc>
                <a:spcBef>
                  <a:spcPct val="0"/>
                </a:spcBef>
              </a:pPr>
              <a:endParaRPr/>
            </a:p>
          </p:txBody>
        </p:sp>
      </p:grpSp>
      <p:grpSp>
        <p:nvGrpSpPr>
          <p:cNvPr id="23" name="Group 23"/>
          <p:cNvGrpSpPr/>
          <p:nvPr/>
        </p:nvGrpSpPr>
        <p:grpSpPr>
          <a:xfrm>
            <a:off x="5858175" y="7523763"/>
            <a:ext cx="338723" cy="338723"/>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25" name="TextBox 25"/>
            <p:cNvSpPr txBox="1"/>
            <p:nvPr/>
          </p:nvSpPr>
          <p:spPr>
            <a:xfrm>
              <a:off x="76200" y="38100"/>
              <a:ext cx="660400" cy="698500"/>
            </a:xfrm>
            <a:prstGeom prst="rect">
              <a:avLst/>
            </a:prstGeom>
          </p:spPr>
          <p:txBody>
            <a:bodyPr lIns="46023" tIns="46023" rIns="46023" bIns="46023" rtlCol="0" anchor="ctr"/>
            <a:lstStyle/>
            <a:p>
              <a:pPr algn="ctr">
                <a:lnSpc>
                  <a:spcPts val="2659"/>
                </a:lnSpc>
                <a:spcBef>
                  <a:spcPct val="0"/>
                </a:spcBef>
              </a:pPr>
              <a:endParaRPr/>
            </a:p>
          </p:txBody>
        </p:sp>
      </p:grpSp>
    </p:spTree>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396132" y="282203"/>
            <a:ext cx="17557094" cy="9704658"/>
            <a:chOff x="0" y="0"/>
            <a:chExt cx="4624091" cy="2555959"/>
          </a:xfrm>
        </p:grpSpPr>
        <p:sp>
          <p:nvSpPr>
            <p:cNvPr id="3" name="Freeform 3"/>
            <p:cNvSpPr/>
            <p:nvPr/>
          </p:nvSpPr>
          <p:spPr>
            <a:xfrm>
              <a:off x="0" y="0"/>
              <a:ext cx="4624091" cy="2555959"/>
            </a:xfrm>
            <a:custGeom>
              <a:avLst/>
              <a:gdLst/>
              <a:ahLst/>
              <a:cxnLst/>
              <a:rect l="l" t="t" r="r" b="b"/>
              <a:pathLst>
                <a:path w="4624091" h="2555959">
                  <a:moveTo>
                    <a:pt x="10142" y="0"/>
                  </a:moveTo>
                  <a:lnTo>
                    <a:pt x="4613949" y="0"/>
                  </a:lnTo>
                  <a:cubicBezTo>
                    <a:pt x="4616638" y="0"/>
                    <a:pt x="4619218" y="1069"/>
                    <a:pt x="4621120" y="2971"/>
                  </a:cubicBezTo>
                  <a:cubicBezTo>
                    <a:pt x="4623022" y="4873"/>
                    <a:pt x="4624091" y="7452"/>
                    <a:pt x="4624091" y="10142"/>
                  </a:cubicBezTo>
                  <a:lnTo>
                    <a:pt x="4624091" y="2545817"/>
                  </a:lnTo>
                  <a:cubicBezTo>
                    <a:pt x="4624091" y="2551418"/>
                    <a:pt x="4619550" y="2555959"/>
                    <a:pt x="4613949" y="2555959"/>
                  </a:cubicBezTo>
                  <a:lnTo>
                    <a:pt x="10142" y="2555959"/>
                  </a:lnTo>
                  <a:cubicBezTo>
                    <a:pt x="4541" y="2555959"/>
                    <a:pt x="0" y="2551418"/>
                    <a:pt x="0" y="2545817"/>
                  </a:cubicBezTo>
                  <a:lnTo>
                    <a:pt x="0" y="10142"/>
                  </a:lnTo>
                  <a:cubicBezTo>
                    <a:pt x="0" y="4541"/>
                    <a:pt x="4541" y="0"/>
                    <a:pt x="10142" y="0"/>
                  </a:cubicBezTo>
                  <a:close/>
                </a:path>
              </a:pathLst>
            </a:custGeom>
            <a:solidFill>
              <a:srgbClr val="FFFFFF"/>
            </a:solidFill>
            <a:ln cap="rnd">
              <a:noFill/>
              <a:prstDash val="solid"/>
              <a:round/>
            </a:ln>
          </p:spPr>
        </p:sp>
        <p:sp>
          <p:nvSpPr>
            <p:cNvPr id="4" name="TextBox 4"/>
            <p:cNvSpPr txBox="1"/>
            <p:nvPr/>
          </p:nvSpPr>
          <p:spPr>
            <a:xfrm>
              <a:off x="0" y="-47625"/>
              <a:ext cx="4624091" cy="2603584"/>
            </a:xfrm>
            <a:prstGeom prst="rect">
              <a:avLst/>
            </a:prstGeom>
          </p:spPr>
          <p:txBody>
            <a:bodyPr lIns="50800" tIns="50800" rIns="50800" bIns="50800" rtlCol="0" anchor="ctr"/>
            <a:lstStyle/>
            <a:p>
              <a:pPr marL="0" lvl="0" indent="0" algn="ctr">
                <a:lnSpc>
                  <a:spcPts val="3640"/>
                </a:lnSpc>
                <a:spcBef>
                  <a:spcPct val="0"/>
                </a:spcBef>
              </a:pPr>
              <a:endParaRPr/>
            </a:p>
          </p:txBody>
        </p:sp>
      </p:grpSp>
      <p:sp>
        <p:nvSpPr>
          <p:cNvPr id="5" name="TextBox 5"/>
          <p:cNvSpPr txBox="1"/>
          <p:nvPr/>
        </p:nvSpPr>
        <p:spPr>
          <a:xfrm>
            <a:off x="841491" y="779144"/>
            <a:ext cx="16666377" cy="8626476"/>
          </a:xfrm>
          <a:prstGeom prst="rect">
            <a:avLst/>
          </a:prstGeom>
        </p:spPr>
        <p:txBody>
          <a:bodyPr lIns="0" tIns="0" rIns="0" bIns="0" rtlCol="0" anchor="t">
            <a:spAutoFit/>
          </a:bodyPr>
          <a:lstStyle/>
          <a:p>
            <a:pPr algn="l">
              <a:lnSpc>
                <a:spcPts val="3079"/>
              </a:lnSpc>
            </a:pPr>
            <a:r>
              <a:rPr lang="en-US" sz="2199">
                <a:solidFill>
                  <a:srgbClr val="000000"/>
                </a:solidFill>
                <a:latin typeface="Canva Sans"/>
                <a:ea typeface="Canva Sans"/>
                <a:cs typeface="Canva Sans"/>
                <a:sym typeface="Canva Sans"/>
              </a:rPr>
              <a:t>The current network infrastructure at Technical College Gampaha presents several critical issues and limitations that hinder the effectiveness, security, and scalability of digital learning and administrative operations.</a:t>
            </a:r>
          </a:p>
          <a:p>
            <a:pPr algn="l">
              <a:lnSpc>
                <a:spcPts val="2519"/>
              </a:lnSpc>
            </a:pPr>
            <a:endParaRPr lang="en-US" sz="2199">
              <a:solidFill>
                <a:srgbClr val="000000"/>
              </a:solidFill>
              <a:latin typeface="Canva Sans"/>
              <a:ea typeface="Canva Sans"/>
              <a:cs typeface="Canva Sans"/>
              <a:sym typeface="Canva Sans"/>
            </a:endParaRPr>
          </a:p>
          <a:p>
            <a:pPr algn="l">
              <a:lnSpc>
                <a:spcPts val="2519"/>
              </a:lnSpc>
            </a:pPr>
            <a:r>
              <a:rPr lang="en-US" sz="1799">
                <a:solidFill>
                  <a:srgbClr val="000000"/>
                </a:solidFill>
                <a:latin typeface="Canva Sans"/>
                <a:ea typeface="Canva Sans"/>
                <a:cs typeface="Canva Sans"/>
                <a:sym typeface="Canva Sans"/>
              </a:rPr>
              <a:t>1. Outdated Network Components Most networking hardware in use is obsolete. Devices such as switches, routers, and hubs are aged and fail to meet modern performance or reliability standards. This results in frequent disconnections, network lags, and limited throughput. Many systems still rely on legacy connections, and the absence of proper firmware or software updates exposes them to vulnerabilities.</a:t>
            </a:r>
          </a:p>
          <a:p>
            <a:pPr algn="l">
              <a:lnSpc>
                <a:spcPts val="2519"/>
              </a:lnSpc>
            </a:pPr>
            <a:endParaRPr lang="en-US" sz="1799">
              <a:solidFill>
                <a:srgbClr val="000000"/>
              </a:solidFill>
              <a:latin typeface="Canva Sans"/>
              <a:ea typeface="Canva Sans"/>
              <a:cs typeface="Canva Sans"/>
              <a:sym typeface="Canva Sans"/>
            </a:endParaRPr>
          </a:p>
          <a:p>
            <a:pPr algn="l">
              <a:lnSpc>
                <a:spcPts val="2519"/>
              </a:lnSpc>
            </a:pPr>
            <a:r>
              <a:rPr lang="en-US" sz="1799">
                <a:solidFill>
                  <a:srgbClr val="000000"/>
                </a:solidFill>
                <a:latin typeface="Canva Sans"/>
                <a:ea typeface="Canva Sans"/>
                <a:cs typeface="Canva Sans"/>
                <a:sym typeface="Canva Sans"/>
              </a:rPr>
              <a:t>2. Poor Cabling Infrastructure The physical cabling system across the campus is in disrepair. Many Ethernet cables (likely CAT5) are unplugged, damaged, or routed improperly. Cable management is nearly non-existent in some labs, which increases the risk of disconnections and accidents. A lack of labeling further complicates troubleshooting and maintenance. </a:t>
            </a:r>
          </a:p>
          <a:p>
            <a:pPr algn="l">
              <a:lnSpc>
                <a:spcPts val="2519"/>
              </a:lnSpc>
            </a:pPr>
            <a:endParaRPr lang="en-US" sz="1799">
              <a:solidFill>
                <a:srgbClr val="000000"/>
              </a:solidFill>
              <a:latin typeface="Canva Sans"/>
              <a:ea typeface="Canva Sans"/>
              <a:cs typeface="Canva Sans"/>
              <a:sym typeface="Canva Sans"/>
            </a:endParaRPr>
          </a:p>
          <a:p>
            <a:pPr algn="l">
              <a:lnSpc>
                <a:spcPts val="2519"/>
              </a:lnSpc>
            </a:pPr>
            <a:r>
              <a:rPr lang="en-US" sz="1799">
                <a:solidFill>
                  <a:srgbClr val="000000"/>
                </a:solidFill>
                <a:latin typeface="Canva Sans"/>
                <a:ea typeface="Canva Sans"/>
                <a:cs typeface="Canva Sans"/>
                <a:sym typeface="Canva Sans"/>
              </a:rPr>
              <a:t>3. Limited Network Segmentation Currently, all devices seem to exist on a flat network topology, without VLANs or logical segmentation. This causes performance bottlenecks and significantly increases the attack surface, as any compromised machine could potentially reach all other devices on the network.</a:t>
            </a:r>
          </a:p>
          <a:p>
            <a:pPr algn="l">
              <a:lnSpc>
                <a:spcPts val="2519"/>
              </a:lnSpc>
            </a:pPr>
            <a:endParaRPr lang="en-US" sz="1799">
              <a:solidFill>
                <a:srgbClr val="000000"/>
              </a:solidFill>
              <a:latin typeface="Canva Sans"/>
              <a:ea typeface="Canva Sans"/>
              <a:cs typeface="Canva Sans"/>
              <a:sym typeface="Canva Sans"/>
            </a:endParaRPr>
          </a:p>
          <a:p>
            <a:pPr algn="l">
              <a:lnSpc>
                <a:spcPts val="2519"/>
              </a:lnSpc>
            </a:pPr>
            <a:r>
              <a:rPr lang="en-US" sz="1799">
                <a:solidFill>
                  <a:srgbClr val="000000"/>
                </a:solidFill>
                <a:latin typeface="Canva Sans"/>
                <a:ea typeface="Canva Sans"/>
                <a:cs typeface="Canva Sans"/>
                <a:sym typeface="Canva Sans"/>
              </a:rPr>
              <a:t>4. No Wireless Connectivity in Key Areas While Wi-Fi is not a priority in all areas, the absence of even basic wireless access points in staff or shared zones limits mobility and access to cloud-based or collaborative platforms. Instructors and administrative staff are forced to rely on fixed-line PCs, restricting flexibility.</a:t>
            </a:r>
          </a:p>
          <a:p>
            <a:pPr algn="l">
              <a:lnSpc>
                <a:spcPts val="2519"/>
              </a:lnSpc>
            </a:pPr>
            <a:endParaRPr lang="en-US" sz="1799">
              <a:solidFill>
                <a:srgbClr val="000000"/>
              </a:solidFill>
              <a:latin typeface="Canva Sans"/>
              <a:ea typeface="Canva Sans"/>
              <a:cs typeface="Canva Sans"/>
              <a:sym typeface="Canva Sans"/>
            </a:endParaRPr>
          </a:p>
          <a:p>
            <a:pPr algn="l">
              <a:lnSpc>
                <a:spcPts val="2519"/>
              </a:lnSpc>
            </a:pPr>
            <a:r>
              <a:rPr lang="en-US" sz="1799">
                <a:solidFill>
                  <a:srgbClr val="000000"/>
                </a:solidFill>
                <a:latin typeface="Canva Sans"/>
                <a:ea typeface="Canva Sans"/>
                <a:cs typeface="Canva Sans"/>
                <a:sym typeface="Canva Sans"/>
              </a:rPr>
              <a:t>5. Server Room Limitations Although there is a central server room, it lacks proper ventilation, structured racks, and power backup systems. The servers are aging and may not meet the hardware requirements for virtualization, centralized authentication, or backup systems, limiting future scalability.</a:t>
            </a:r>
          </a:p>
          <a:p>
            <a:pPr algn="l">
              <a:lnSpc>
                <a:spcPts val="2519"/>
              </a:lnSpc>
            </a:pPr>
            <a:endParaRPr lang="en-US" sz="1799">
              <a:solidFill>
                <a:srgbClr val="000000"/>
              </a:solidFill>
              <a:latin typeface="Canva Sans"/>
              <a:ea typeface="Canva Sans"/>
              <a:cs typeface="Canva Sans"/>
              <a:sym typeface="Canva Sans"/>
            </a:endParaRPr>
          </a:p>
          <a:p>
            <a:pPr algn="l">
              <a:lnSpc>
                <a:spcPts val="2519"/>
              </a:lnSpc>
            </a:pPr>
            <a:r>
              <a:rPr lang="en-US" sz="1799">
                <a:solidFill>
                  <a:srgbClr val="000000"/>
                </a:solidFill>
                <a:latin typeface="Canva Sans"/>
                <a:ea typeface="Canva Sans"/>
                <a:cs typeface="Canva Sans"/>
                <a:sym typeface="Canva Sans"/>
              </a:rPr>
              <a:t>6. Lack of Monitoring and Management Tools There is no centralized system in place for monitoring, logging, or controlling the network. Issues often go unnoticed until users report them. Without proper visibility, proactive troubleshooting and capacity planning are impossible.</a:t>
            </a:r>
          </a:p>
          <a:p>
            <a:pPr algn="l">
              <a:lnSpc>
                <a:spcPts val="2519"/>
              </a:lnSpc>
            </a:pPr>
            <a:endParaRPr lang="en-US" sz="1799">
              <a:solidFill>
                <a:srgbClr val="000000"/>
              </a:solidFill>
              <a:latin typeface="Canva Sans"/>
              <a:ea typeface="Canva Sans"/>
              <a:cs typeface="Canva Sans"/>
              <a:sym typeface="Canva Sans"/>
            </a:endParaRPr>
          </a:p>
          <a:p>
            <a:pPr algn="l">
              <a:lnSpc>
                <a:spcPts val="2519"/>
              </a:lnSpc>
            </a:pPr>
            <a:r>
              <a:rPr lang="en-US" sz="1799">
                <a:solidFill>
                  <a:srgbClr val="000000"/>
                </a:solidFill>
                <a:latin typeface="Canva Sans"/>
                <a:ea typeface="Canva Sans"/>
                <a:cs typeface="Canva Sans"/>
                <a:sym typeface="Canva Sans"/>
              </a:rPr>
              <a:t>7. Software Compatibility Issues Many desktops in the labs are still running outdated operating systems and applications, which are no longer supported by vendors. This limits compatibility with modern tools and exposes systems to critical vulnerabilities and performance issues. </a:t>
            </a: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278611" y="-149078"/>
            <a:ext cx="6403156" cy="4386382"/>
          </a:xfrm>
          <a:custGeom>
            <a:avLst/>
            <a:gdLst>
              <a:gd name="connsiteX0" fmla="*/ 0 w 9898854"/>
              <a:gd name="connsiteY0" fmla="*/ 0 h 8679142"/>
              <a:gd name="connsiteX1" fmla="*/ 9898854 w 9898854"/>
              <a:gd name="connsiteY1" fmla="*/ 0 h 8679142"/>
              <a:gd name="connsiteX2" fmla="*/ 7314680 w 9898854"/>
              <a:gd name="connsiteY2" fmla="*/ 8679142 h 8679142"/>
              <a:gd name="connsiteX3" fmla="*/ 0 w 9898854"/>
              <a:gd name="connsiteY3" fmla="*/ 8599629 h 8679142"/>
              <a:gd name="connsiteX4" fmla="*/ 0 w 9898854"/>
              <a:gd name="connsiteY4" fmla="*/ 0 h 8679142"/>
              <a:gd name="connsiteX0" fmla="*/ 0 w 9938611"/>
              <a:gd name="connsiteY0" fmla="*/ 2584173 h 8679142"/>
              <a:gd name="connsiteX1" fmla="*/ 9938611 w 9938611"/>
              <a:gd name="connsiteY1" fmla="*/ 0 h 8679142"/>
              <a:gd name="connsiteX2" fmla="*/ 7354437 w 9938611"/>
              <a:gd name="connsiteY2" fmla="*/ 8679142 h 8679142"/>
              <a:gd name="connsiteX3" fmla="*/ 39757 w 9938611"/>
              <a:gd name="connsiteY3" fmla="*/ 8599629 h 8679142"/>
              <a:gd name="connsiteX4" fmla="*/ 0 w 9938611"/>
              <a:gd name="connsiteY4" fmla="*/ 2584173 h 8679142"/>
              <a:gd name="connsiteX0" fmla="*/ 0 w 7354437"/>
              <a:gd name="connsiteY0" fmla="*/ 0 h 6094969"/>
              <a:gd name="connsiteX1" fmla="*/ 6917115 w 7354437"/>
              <a:gd name="connsiteY1" fmla="*/ 79514 h 6094969"/>
              <a:gd name="connsiteX2" fmla="*/ 7354437 w 7354437"/>
              <a:gd name="connsiteY2" fmla="*/ 6094969 h 6094969"/>
              <a:gd name="connsiteX3" fmla="*/ 39757 w 7354437"/>
              <a:gd name="connsiteY3" fmla="*/ 6015456 h 6094969"/>
              <a:gd name="connsiteX4" fmla="*/ 0 w 7354437"/>
              <a:gd name="connsiteY4" fmla="*/ 0 h 6094969"/>
              <a:gd name="connsiteX0" fmla="*/ 0 w 7354437"/>
              <a:gd name="connsiteY0" fmla="*/ 0 h 6094969"/>
              <a:gd name="connsiteX1" fmla="*/ 7235167 w 7354437"/>
              <a:gd name="connsiteY1" fmla="*/ 159027 h 6094969"/>
              <a:gd name="connsiteX2" fmla="*/ 7354437 w 7354437"/>
              <a:gd name="connsiteY2" fmla="*/ 6094969 h 6094969"/>
              <a:gd name="connsiteX3" fmla="*/ 39757 w 7354437"/>
              <a:gd name="connsiteY3" fmla="*/ 6015456 h 6094969"/>
              <a:gd name="connsiteX4" fmla="*/ 0 w 7354437"/>
              <a:gd name="connsiteY4" fmla="*/ 0 h 6094969"/>
              <a:gd name="connsiteX0" fmla="*/ 0 w 7235167"/>
              <a:gd name="connsiteY0" fmla="*/ 0 h 6062052"/>
              <a:gd name="connsiteX1" fmla="*/ 7235167 w 7235167"/>
              <a:gd name="connsiteY1" fmla="*/ 159027 h 6062052"/>
              <a:gd name="connsiteX2" fmla="*/ 5709174 w 7235167"/>
              <a:gd name="connsiteY2" fmla="*/ 6062052 h 6062052"/>
              <a:gd name="connsiteX3" fmla="*/ 39757 w 7235167"/>
              <a:gd name="connsiteY3" fmla="*/ 6015456 h 6062052"/>
              <a:gd name="connsiteX4" fmla="*/ 0 w 7235167"/>
              <a:gd name="connsiteY4" fmla="*/ 0 h 6062052"/>
              <a:gd name="connsiteX0" fmla="*/ 0 w 7206801"/>
              <a:gd name="connsiteY0" fmla="*/ 1256399 h 5903025"/>
              <a:gd name="connsiteX1" fmla="*/ 7206801 w 7206801"/>
              <a:gd name="connsiteY1" fmla="*/ 0 h 5903025"/>
              <a:gd name="connsiteX2" fmla="*/ 5680808 w 7206801"/>
              <a:gd name="connsiteY2" fmla="*/ 5903025 h 5903025"/>
              <a:gd name="connsiteX3" fmla="*/ 11391 w 7206801"/>
              <a:gd name="connsiteY3" fmla="*/ 5856429 h 5903025"/>
              <a:gd name="connsiteX4" fmla="*/ 0 w 7206801"/>
              <a:gd name="connsiteY4" fmla="*/ 1256399 h 5903025"/>
              <a:gd name="connsiteX0" fmla="*/ 0 w 7206801"/>
              <a:gd name="connsiteY0" fmla="*/ 1256399 h 5870108"/>
              <a:gd name="connsiteX1" fmla="*/ 7206801 w 7206801"/>
              <a:gd name="connsiteY1" fmla="*/ 0 h 5870108"/>
              <a:gd name="connsiteX2" fmla="*/ 4375944 w 7206801"/>
              <a:gd name="connsiteY2" fmla="*/ 5870108 h 5870108"/>
              <a:gd name="connsiteX3" fmla="*/ 11391 w 7206801"/>
              <a:gd name="connsiteY3" fmla="*/ 5856429 h 5870108"/>
              <a:gd name="connsiteX4" fmla="*/ 0 w 7206801"/>
              <a:gd name="connsiteY4" fmla="*/ 1256399 h 5870108"/>
              <a:gd name="connsiteX0" fmla="*/ 0 w 7235168"/>
              <a:gd name="connsiteY0" fmla="*/ 2309740 h 5870108"/>
              <a:gd name="connsiteX1" fmla="*/ 7235168 w 7235168"/>
              <a:gd name="connsiteY1" fmla="*/ 0 h 5870108"/>
              <a:gd name="connsiteX2" fmla="*/ 4404311 w 7235168"/>
              <a:gd name="connsiteY2" fmla="*/ 5870108 h 5870108"/>
              <a:gd name="connsiteX3" fmla="*/ 39758 w 7235168"/>
              <a:gd name="connsiteY3" fmla="*/ 5856429 h 5870108"/>
              <a:gd name="connsiteX4" fmla="*/ 0 w 7235168"/>
              <a:gd name="connsiteY4" fmla="*/ 2309740 h 5870108"/>
              <a:gd name="connsiteX0" fmla="*/ 0 w 4824006"/>
              <a:gd name="connsiteY0" fmla="*/ 433476 h 3993844"/>
              <a:gd name="connsiteX1" fmla="*/ 4824006 w 4824006"/>
              <a:gd name="connsiteY1" fmla="*/ 0 h 3993844"/>
              <a:gd name="connsiteX2" fmla="*/ 4404311 w 4824006"/>
              <a:gd name="connsiteY2" fmla="*/ 3993844 h 3993844"/>
              <a:gd name="connsiteX3" fmla="*/ 39758 w 4824006"/>
              <a:gd name="connsiteY3" fmla="*/ 3980165 h 3993844"/>
              <a:gd name="connsiteX4" fmla="*/ 0 w 4824006"/>
              <a:gd name="connsiteY4" fmla="*/ 433476 h 3993844"/>
              <a:gd name="connsiteX0" fmla="*/ 0 w 4568706"/>
              <a:gd name="connsiteY0" fmla="*/ 71391 h 3631759"/>
              <a:gd name="connsiteX1" fmla="*/ 4568706 w 4568706"/>
              <a:gd name="connsiteY1" fmla="*/ 0 h 3631759"/>
              <a:gd name="connsiteX2" fmla="*/ 4404311 w 4568706"/>
              <a:gd name="connsiteY2" fmla="*/ 3631759 h 3631759"/>
              <a:gd name="connsiteX3" fmla="*/ 39758 w 4568706"/>
              <a:gd name="connsiteY3" fmla="*/ 3618080 h 3631759"/>
              <a:gd name="connsiteX4" fmla="*/ 0 w 4568706"/>
              <a:gd name="connsiteY4" fmla="*/ 71391 h 363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706" h="3631759">
                <a:moveTo>
                  <a:pt x="0" y="71391"/>
                </a:moveTo>
                <a:lnTo>
                  <a:pt x="4568706" y="0"/>
                </a:lnTo>
                <a:lnTo>
                  <a:pt x="4404311" y="3631759"/>
                </a:lnTo>
                <a:lnTo>
                  <a:pt x="39758" y="3618080"/>
                </a:lnTo>
                <a:lnTo>
                  <a:pt x="0" y="71391"/>
                </a:lnTo>
                <a:close/>
              </a:path>
            </a:pathLst>
          </a:custGeom>
          <a:blipFill>
            <a:blip r:embed="rId2"/>
            <a:stretch>
              <a:fillRect/>
            </a:stretch>
          </a:blipFill>
        </p:spPr>
      </p:sp>
      <p:sp>
        <p:nvSpPr>
          <p:cNvPr id="3" name="TextBox 3"/>
          <p:cNvSpPr txBox="1"/>
          <p:nvPr/>
        </p:nvSpPr>
        <p:spPr>
          <a:xfrm>
            <a:off x="1285852" y="755362"/>
            <a:ext cx="8525731" cy="1000125"/>
          </a:xfrm>
          <a:prstGeom prst="rect">
            <a:avLst/>
          </a:prstGeom>
        </p:spPr>
        <p:txBody>
          <a:bodyPr lIns="0" tIns="0" rIns="0" bIns="0" rtlCol="0" anchor="t">
            <a:spAutoFit/>
          </a:bodyPr>
          <a:lstStyle/>
          <a:p>
            <a:pPr marL="0" lvl="0" indent="0" algn="l">
              <a:lnSpc>
                <a:spcPts val="7881"/>
              </a:lnSpc>
              <a:spcBef>
                <a:spcPct val="0"/>
              </a:spcBef>
            </a:pPr>
            <a:r>
              <a:rPr lang="en-US" sz="6568" b="1">
                <a:solidFill>
                  <a:srgbClr val="101010"/>
                </a:solidFill>
                <a:latin typeface="Montserrat Bold"/>
                <a:ea typeface="Montserrat Bold"/>
                <a:cs typeface="Montserrat Bold"/>
                <a:sym typeface="Montserrat Bold"/>
              </a:rPr>
              <a:t>Goals &amp; Objectives</a:t>
            </a:r>
          </a:p>
        </p:txBody>
      </p:sp>
      <p:sp>
        <p:nvSpPr>
          <p:cNvPr id="4" name="TextBox 4"/>
          <p:cNvSpPr txBox="1"/>
          <p:nvPr/>
        </p:nvSpPr>
        <p:spPr>
          <a:xfrm>
            <a:off x="1028700" y="1997774"/>
            <a:ext cx="8782883" cy="8076954"/>
          </a:xfrm>
          <a:prstGeom prst="rect">
            <a:avLst/>
          </a:prstGeom>
        </p:spPr>
        <p:txBody>
          <a:bodyPr lIns="0" tIns="0" rIns="0" bIns="0" rtlCol="0" anchor="t">
            <a:spAutoFit/>
          </a:bodyPr>
          <a:lstStyle/>
          <a:p>
            <a:pPr marL="451962" lvl="1" indent="-225981" algn="l">
              <a:lnSpc>
                <a:spcPts val="2930"/>
              </a:lnSpc>
              <a:spcBef>
                <a:spcPct val="0"/>
              </a:spcBef>
              <a:buFont typeface="Arial"/>
              <a:buChar char="•"/>
            </a:pPr>
            <a:r>
              <a:rPr lang="en-US" sz="2093">
                <a:solidFill>
                  <a:srgbClr val="101010"/>
                </a:solidFill>
                <a:latin typeface="Montserrat"/>
                <a:ea typeface="Montserrat"/>
                <a:cs typeface="Montserrat"/>
                <a:sym typeface="Montserrat"/>
              </a:rPr>
              <a:t>Improve Netw</a:t>
            </a:r>
            <a:r>
              <a:rPr lang="en-US" sz="2093" u="none" strike="noStrike">
                <a:solidFill>
                  <a:srgbClr val="101010"/>
                </a:solidFill>
                <a:latin typeface="Montserrat"/>
                <a:ea typeface="Montserrat"/>
                <a:cs typeface="Montserrat"/>
                <a:sym typeface="Montserrat"/>
              </a:rPr>
              <a:t>ork Performance</a:t>
            </a:r>
          </a:p>
          <a:p>
            <a:pPr marL="451962" lvl="1" indent="-225981" algn="l">
              <a:lnSpc>
                <a:spcPts val="2930"/>
              </a:lnSpc>
              <a:spcBef>
                <a:spcPct val="0"/>
              </a:spcBef>
              <a:buFont typeface="Arial"/>
              <a:buChar char="•"/>
            </a:pPr>
            <a:r>
              <a:rPr lang="en-US" sz="2093" u="none" strike="noStrike">
                <a:solidFill>
                  <a:srgbClr val="101010"/>
                </a:solidFill>
                <a:latin typeface="Montserrat"/>
                <a:ea typeface="Montserrat"/>
                <a:cs typeface="Montserrat"/>
                <a:sym typeface="Montserrat"/>
              </a:rPr>
              <a:t>Increase data transfer speed and reduce latency across all departments.</a:t>
            </a:r>
          </a:p>
          <a:p>
            <a:pPr marL="451962" lvl="1" indent="-225981" algn="l">
              <a:lnSpc>
                <a:spcPts val="2930"/>
              </a:lnSpc>
              <a:spcBef>
                <a:spcPct val="0"/>
              </a:spcBef>
              <a:buFont typeface="Arial"/>
              <a:buChar char="•"/>
            </a:pPr>
            <a:r>
              <a:rPr lang="en-US" sz="2093" u="none" strike="noStrike">
                <a:solidFill>
                  <a:srgbClr val="101010"/>
                </a:solidFill>
                <a:latin typeface="Montserrat"/>
                <a:ea typeface="Montserrat"/>
                <a:cs typeface="Montserrat"/>
                <a:sym typeface="Montserrat"/>
              </a:rPr>
              <a:t>Enhance Network Security</a:t>
            </a:r>
          </a:p>
          <a:p>
            <a:pPr marL="451962" lvl="1" indent="-225981" algn="l">
              <a:lnSpc>
                <a:spcPts val="2930"/>
              </a:lnSpc>
              <a:spcBef>
                <a:spcPct val="0"/>
              </a:spcBef>
              <a:buFont typeface="Arial"/>
              <a:buChar char="•"/>
            </a:pPr>
            <a:r>
              <a:rPr lang="en-US" sz="2093" u="none" strike="noStrike">
                <a:solidFill>
                  <a:srgbClr val="101010"/>
                </a:solidFill>
                <a:latin typeface="Montserrat"/>
                <a:ea typeface="Montserrat"/>
                <a:cs typeface="Montserrat"/>
                <a:sym typeface="Montserrat"/>
              </a:rPr>
              <a:t>Implement firewall protection, VLAN segmentation, and endpoint security to safeguard digital assets.</a:t>
            </a:r>
          </a:p>
          <a:p>
            <a:pPr marL="451962" lvl="1" indent="-225981" algn="l">
              <a:lnSpc>
                <a:spcPts val="2930"/>
              </a:lnSpc>
              <a:spcBef>
                <a:spcPct val="0"/>
              </a:spcBef>
              <a:buFont typeface="Arial"/>
              <a:buChar char="•"/>
            </a:pPr>
            <a:r>
              <a:rPr lang="en-US" sz="2093" u="none" strike="noStrike">
                <a:solidFill>
                  <a:srgbClr val="101010"/>
                </a:solidFill>
                <a:latin typeface="Montserrat"/>
                <a:ea typeface="Montserrat"/>
                <a:cs typeface="Montserrat"/>
                <a:sym typeface="Montserrat"/>
              </a:rPr>
              <a:t>Upgrade Hardware &amp; Infrastructure</a:t>
            </a:r>
          </a:p>
          <a:p>
            <a:pPr marL="451962" lvl="1" indent="-225981" algn="l">
              <a:lnSpc>
                <a:spcPts val="2930"/>
              </a:lnSpc>
              <a:spcBef>
                <a:spcPct val="0"/>
              </a:spcBef>
              <a:buFont typeface="Arial"/>
              <a:buChar char="•"/>
            </a:pPr>
            <a:r>
              <a:rPr lang="en-US" sz="2093" u="none" strike="noStrike">
                <a:solidFill>
                  <a:srgbClr val="101010"/>
                </a:solidFill>
                <a:latin typeface="Montserrat"/>
                <a:ea typeface="Montserrat"/>
                <a:cs typeface="Montserrat"/>
                <a:sym typeface="Montserrat"/>
              </a:rPr>
              <a:t>Replace outdated switches, routers, and cabling with modern, reliable components.</a:t>
            </a:r>
          </a:p>
          <a:p>
            <a:pPr marL="451962" lvl="1" indent="-225981" algn="l">
              <a:lnSpc>
                <a:spcPts val="2930"/>
              </a:lnSpc>
              <a:spcBef>
                <a:spcPct val="0"/>
              </a:spcBef>
              <a:buFont typeface="Arial"/>
              <a:buChar char="•"/>
            </a:pPr>
            <a:r>
              <a:rPr lang="en-US" sz="2093" u="none" strike="noStrike">
                <a:solidFill>
                  <a:srgbClr val="101010"/>
                </a:solidFill>
                <a:latin typeface="Montserrat"/>
                <a:ea typeface="Montserrat"/>
                <a:cs typeface="Montserrat"/>
                <a:sym typeface="Montserrat"/>
              </a:rPr>
              <a:t>Ensure Wi-Fi Accessibility</a:t>
            </a:r>
          </a:p>
          <a:p>
            <a:pPr marL="451962" lvl="1" indent="-225981" algn="l">
              <a:lnSpc>
                <a:spcPts val="2930"/>
              </a:lnSpc>
              <a:spcBef>
                <a:spcPct val="0"/>
              </a:spcBef>
              <a:buFont typeface="Arial"/>
              <a:buChar char="•"/>
            </a:pPr>
            <a:r>
              <a:rPr lang="en-US" sz="2093" u="none" strike="noStrike">
                <a:solidFill>
                  <a:srgbClr val="101010"/>
                </a:solidFill>
                <a:latin typeface="Montserrat"/>
                <a:ea typeface="Montserrat"/>
                <a:cs typeface="Montserrat"/>
                <a:sym typeface="Montserrat"/>
              </a:rPr>
              <a:t>Provide consistent and high-speed wireless coverage throughout classrooms, labs, and administrative offices.</a:t>
            </a:r>
          </a:p>
          <a:p>
            <a:pPr marL="451962" lvl="1" indent="-225981" algn="l">
              <a:lnSpc>
                <a:spcPts val="2930"/>
              </a:lnSpc>
              <a:spcBef>
                <a:spcPct val="0"/>
              </a:spcBef>
              <a:buFont typeface="Arial"/>
              <a:buChar char="•"/>
            </a:pPr>
            <a:r>
              <a:rPr lang="en-US" sz="2093" u="none" strike="noStrike">
                <a:solidFill>
                  <a:srgbClr val="101010"/>
                </a:solidFill>
                <a:latin typeface="Montserrat"/>
                <a:ea typeface="Montserrat"/>
                <a:cs typeface="Montserrat"/>
                <a:sym typeface="Montserrat"/>
              </a:rPr>
              <a:t>Enable Centralized Network Management</a:t>
            </a:r>
          </a:p>
          <a:p>
            <a:pPr marL="451962" lvl="1" indent="-225981" algn="l">
              <a:lnSpc>
                <a:spcPts val="2930"/>
              </a:lnSpc>
              <a:spcBef>
                <a:spcPct val="0"/>
              </a:spcBef>
              <a:buFont typeface="Arial"/>
              <a:buChar char="•"/>
            </a:pPr>
            <a:r>
              <a:rPr lang="en-US" sz="2093" u="none" strike="noStrike">
                <a:solidFill>
                  <a:srgbClr val="101010"/>
                </a:solidFill>
                <a:latin typeface="Montserrat"/>
                <a:ea typeface="Montserrat"/>
                <a:cs typeface="Montserrat"/>
                <a:sym typeface="Montserrat"/>
              </a:rPr>
              <a:t>Introduce monitoring tools for real-time visibility, device health, and simplified troubleshooting.</a:t>
            </a:r>
          </a:p>
          <a:p>
            <a:pPr marL="451962" lvl="1" indent="-225981" algn="l">
              <a:lnSpc>
                <a:spcPts val="2930"/>
              </a:lnSpc>
              <a:spcBef>
                <a:spcPct val="0"/>
              </a:spcBef>
              <a:buFont typeface="Arial"/>
              <a:buChar char="•"/>
            </a:pPr>
            <a:r>
              <a:rPr lang="en-US" sz="2093" u="none" strike="noStrike">
                <a:solidFill>
                  <a:srgbClr val="101010"/>
                </a:solidFill>
                <a:latin typeface="Montserrat"/>
                <a:ea typeface="Montserrat"/>
                <a:cs typeface="Montserrat"/>
                <a:sym typeface="Montserrat"/>
              </a:rPr>
              <a:t>Support Scalability for Future Growth</a:t>
            </a:r>
          </a:p>
          <a:p>
            <a:pPr marL="451962" lvl="1" indent="-225981" algn="l">
              <a:lnSpc>
                <a:spcPts val="2930"/>
              </a:lnSpc>
              <a:spcBef>
                <a:spcPct val="0"/>
              </a:spcBef>
              <a:buFont typeface="Arial"/>
              <a:buChar char="•"/>
            </a:pPr>
            <a:r>
              <a:rPr lang="en-US" sz="2093" u="none" strike="noStrike">
                <a:solidFill>
                  <a:srgbClr val="101010"/>
                </a:solidFill>
                <a:latin typeface="Montserrat"/>
                <a:ea typeface="Montserrat"/>
                <a:cs typeface="Montserrat"/>
                <a:sym typeface="Montserrat"/>
              </a:rPr>
              <a:t>Design a network that can be easily expanded as the institution grows in users, devices, and digital services.</a:t>
            </a:r>
          </a:p>
          <a:p>
            <a:pPr marL="451962" lvl="1" indent="-225981" algn="l">
              <a:lnSpc>
                <a:spcPts val="2930"/>
              </a:lnSpc>
              <a:spcBef>
                <a:spcPct val="0"/>
              </a:spcBef>
              <a:buFont typeface="Arial"/>
              <a:buChar char="•"/>
            </a:pPr>
            <a:r>
              <a:rPr lang="en-US" sz="2093" u="none" strike="noStrike">
                <a:solidFill>
                  <a:srgbClr val="101010"/>
                </a:solidFill>
                <a:latin typeface="Montserrat"/>
                <a:ea typeface="Montserrat"/>
                <a:cs typeface="Montserrat"/>
                <a:sym typeface="Montserrat"/>
              </a:rPr>
              <a:t>Reduce Downtime &amp; Maintenance Complexity</a:t>
            </a:r>
          </a:p>
          <a:p>
            <a:pPr marL="451962" lvl="1" indent="-225981" algn="l">
              <a:lnSpc>
                <a:spcPts val="2930"/>
              </a:lnSpc>
              <a:spcBef>
                <a:spcPct val="0"/>
              </a:spcBef>
              <a:buFont typeface="Arial"/>
              <a:buChar char="•"/>
            </a:pPr>
            <a:r>
              <a:rPr lang="en-US" sz="2093" u="none" strike="noStrike">
                <a:solidFill>
                  <a:srgbClr val="101010"/>
                </a:solidFill>
                <a:latin typeface="Montserrat"/>
                <a:ea typeface="Montserrat"/>
                <a:cs typeface="Montserrat"/>
                <a:sym typeface="Montserrat"/>
              </a:rPr>
              <a:t>Implement a stable and well-documented network layout that minimizes disruptions and simplifies maintenance tasks.</a:t>
            </a:r>
          </a:p>
          <a:p>
            <a:pPr marL="0" lvl="0" indent="0" algn="l">
              <a:lnSpc>
                <a:spcPts val="2930"/>
              </a:lnSpc>
              <a:spcBef>
                <a:spcPct val="0"/>
              </a:spcBef>
            </a:pPr>
            <a:endParaRPr lang="en-US" sz="2093" u="none" strike="noStrike">
              <a:solidFill>
                <a:srgbClr val="101010"/>
              </a:solidFill>
              <a:latin typeface="Montserrat"/>
              <a:ea typeface="Montserrat"/>
              <a:cs typeface="Montserrat"/>
              <a:sym typeface="Montserrat"/>
            </a:endParaRPr>
          </a:p>
        </p:txBody>
      </p:sp>
      <p:grpSp>
        <p:nvGrpSpPr>
          <p:cNvPr id="5" name="Group 5"/>
          <p:cNvGrpSpPr/>
          <p:nvPr/>
        </p:nvGrpSpPr>
        <p:grpSpPr>
          <a:xfrm>
            <a:off x="12764574" y="8548173"/>
            <a:ext cx="4494726" cy="1420255"/>
            <a:chOff x="0" y="0"/>
            <a:chExt cx="5992968" cy="1893673"/>
          </a:xfrm>
        </p:grpSpPr>
        <p:sp>
          <p:nvSpPr>
            <p:cNvPr id="6" name="Freeform 6"/>
            <p:cNvSpPr/>
            <p:nvPr/>
          </p:nvSpPr>
          <p:spPr>
            <a:xfrm>
              <a:off x="4588146" y="0"/>
              <a:ext cx="1318796" cy="1318796"/>
            </a:xfrm>
            <a:custGeom>
              <a:avLst/>
              <a:gdLst/>
              <a:ahLst/>
              <a:cxnLst/>
              <a:rect l="l" t="t" r="r" b="b"/>
              <a:pathLst>
                <a:path w="1318796" h="1318796">
                  <a:moveTo>
                    <a:pt x="0" y="0"/>
                  </a:moveTo>
                  <a:lnTo>
                    <a:pt x="1318796" y="0"/>
                  </a:lnTo>
                  <a:lnTo>
                    <a:pt x="1318796" y="1318796"/>
                  </a:lnTo>
                  <a:lnTo>
                    <a:pt x="0" y="13187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2437253" y="0"/>
              <a:ext cx="1183567" cy="1496463"/>
            </a:xfrm>
            <a:custGeom>
              <a:avLst/>
              <a:gdLst/>
              <a:ahLst/>
              <a:cxnLst/>
              <a:rect l="l" t="t" r="r" b="b"/>
              <a:pathLst>
                <a:path w="1183567" h="1496463">
                  <a:moveTo>
                    <a:pt x="0" y="0"/>
                  </a:moveTo>
                  <a:lnTo>
                    <a:pt x="1183567" y="0"/>
                  </a:lnTo>
                  <a:lnTo>
                    <a:pt x="1183567" y="1496463"/>
                  </a:lnTo>
                  <a:lnTo>
                    <a:pt x="0" y="149646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320550" y="0"/>
              <a:ext cx="1251800" cy="1251800"/>
            </a:xfrm>
            <a:custGeom>
              <a:avLst/>
              <a:gdLst/>
              <a:ahLst/>
              <a:cxnLst/>
              <a:rect l="l" t="t" r="r" b="b"/>
              <a:pathLst>
                <a:path w="1251800" h="1251800">
                  <a:moveTo>
                    <a:pt x="0" y="0"/>
                  </a:moveTo>
                  <a:lnTo>
                    <a:pt x="1251800" y="0"/>
                  </a:lnTo>
                  <a:lnTo>
                    <a:pt x="1251800" y="1251800"/>
                  </a:lnTo>
                  <a:lnTo>
                    <a:pt x="0" y="1251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TextBox 9"/>
            <p:cNvSpPr txBox="1"/>
            <p:nvPr/>
          </p:nvSpPr>
          <p:spPr>
            <a:xfrm>
              <a:off x="2150933" y="1604221"/>
              <a:ext cx="1693013" cy="289452"/>
            </a:xfrm>
            <a:prstGeom prst="rect">
              <a:avLst/>
            </a:prstGeom>
          </p:spPr>
          <p:txBody>
            <a:bodyPr lIns="0" tIns="0" rIns="0" bIns="0" rtlCol="0" anchor="t">
              <a:spAutoFit/>
            </a:bodyPr>
            <a:lstStyle/>
            <a:p>
              <a:pPr marL="0" lvl="0" indent="0" algn="ctr">
                <a:lnSpc>
                  <a:spcPts val="1829"/>
                </a:lnSpc>
                <a:spcBef>
                  <a:spcPct val="0"/>
                </a:spcBef>
              </a:pPr>
              <a:endParaRPr/>
            </a:p>
          </p:txBody>
        </p:sp>
        <p:sp>
          <p:nvSpPr>
            <p:cNvPr id="10" name="TextBox 10"/>
            <p:cNvSpPr txBox="1"/>
            <p:nvPr/>
          </p:nvSpPr>
          <p:spPr>
            <a:xfrm>
              <a:off x="0" y="1604221"/>
              <a:ext cx="1693013" cy="289452"/>
            </a:xfrm>
            <a:prstGeom prst="rect">
              <a:avLst/>
            </a:prstGeom>
          </p:spPr>
          <p:txBody>
            <a:bodyPr lIns="0" tIns="0" rIns="0" bIns="0" rtlCol="0" anchor="t">
              <a:spAutoFit/>
            </a:bodyPr>
            <a:lstStyle/>
            <a:p>
              <a:pPr marL="0" lvl="0" indent="0" algn="ctr">
                <a:lnSpc>
                  <a:spcPts val="1829"/>
                </a:lnSpc>
                <a:spcBef>
                  <a:spcPct val="0"/>
                </a:spcBef>
              </a:pPr>
              <a:endParaRPr/>
            </a:p>
          </p:txBody>
        </p:sp>
        <p:sp>
          <p:nvSpPr>
            <p:cNvPr id="11" name="TextBox 11"/>
            <p:cNvSpPr txBox="1"/>
            <p:nvPr/>
          </p:nvSpPr>
          <p:spPr>
            <a:xfrm>
              <a:off x="4299955" y="1604221"/>
              <a:ext cx="1693013" cy="289452"/>
            </a:xfrm>
            <a:prstGeom prst="rect">
              <a:avLst/>
            </a:prstGeom>
          </p:spPr>
          <p:txBody>
            <a:bodyPr lIns="0" tIns="0" rIns="0" bIns="0" rtlCol="0" anchor="t">
              <a:spAutoFit/>
            </a:bodyPr>
            <a:lstStyle/>
            <a:p>
              <a:pPr marL="0" lvl="0" indent="0" algn="ctr">
                <a:lnSpc>
                  <a:spcPts val="1829"/>
                </a:lnSpc>
                <a:spcBef>
                  <a:spcPct val="0"/>
                </a:spcBef>
              </a:pPr>
              <a:endParaRPr/>
            </a:p>
          </p:txBody>
        </p:sp>
      </p:gr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396132" y="282203"/>
            <a:ext cx="17557094" cy="9704658"/>
            <a:chOff x="0" y="0"/>
            <a:chExt cx="4624091" cy="2555959"/>
          </a:xfrm>
        </p:grpSpPr>
        <p:sp>
          <p:nvSpPr>
            <p:cNvPr id="3" name="Freeform 3"/>
            <p:cNvSpPr/>
            <p:nvPr/>
          </p:nvSpPr>
          <p:spPr>
            <a:xfrm>
              <a:off x="0" y="0"/>
              <a:ext cx="4624091" cy="2555959"/>
            </a:xfrm>
            <a:custGeom>
              <a:avLst/>
              <a:gdLst/>
              <a:ahLst/>
              <a:cxnLst/>
              <a:rect l="l" t="t" r="r" b="b"/>
              <a:pathLst>
                <a:path w="4624091" h="2555959">
                  <a:moveTo>
                    <a:pt x="10142" y="0"/>
                  </a:moveTo>
                  <a:lnTo>
                    <a:pt x="4613949" y="0"/>
                  </a:lnTo>
                  <a:cubicBezTo>
                    <a:pt x="4616638" y="0"/>
                    <a:pt x="4619218" y="1069"/>
                    <a:pt x="4621120" y="2971"/>
                  </a:cubicBezTo>
                  <a:cubicBezTo>
                    <a:pt x="4623022" y="4873"/>
                    <a:pt x="4624091" y="7452"/>
                    <a:pt x="4624091" y="10142"/>
                  </a:cubicBezTo>
                  <a:lnTo>
                    <a:pt x="4624091" y="2545817"/>
                  </a:lnTo>
                  <a:cubicBezTo>
                    <a:pt x="4624091" y="2551418"/>
                    <a:pt x="4619550" y="2555959"/>
                    <a:pt x="4613949" y="2555959"/>
                  </a:cubicBezTo>
                  <a:lnTo>
                    <a:pt x="10142" y="2555959"/>
                  </a:lnTo>
                  <a:cubicBezTo>
                    <a:pt x="4541" y="2555959"/>
                    <a:pt x="0" y="2551418"/>
                    <a:pt x="0" y="2545817"/>
                  </a:cubicBezTo>
                  <a:lnTo>
                    <a:pt x="0" y="10142"/>
                  </a:lnTo>
                  <a:cubicBezTo>
                    <a:pt x="0" y="4541"/>
                    <a:pt x="4541" y="0"/>
                    <a:pt x="10142" y="0"/>
                  </a:cubicBezTo>
                  <a:close/>
                </a:path>
              </a:pathLst>
            </a:custGeom>
            <a:solidFill>
              <a:srgbClr val="FFFFFF"/>
            </a:solidFill>
            <a:ln cap="rnd">
              <a:noFill/>
              <a:prstDash val="solid"/>
              <a:round/>
            </a:ln>
          </p:spPr>
        </p:sp>
        <p:sp>
          <p:nvSpPr>
            <p:cNvPr id="4" name="TextBox 4"/>
            <p:cNvSpPr txBox="1"/>
            <p:nvPr/>
          </p:nvSpPr>
          <p:spPr>
            <a:xfrm>
              <a:off x="0" y="-47625"/>
              <a:ext cx="4624091" cy="2603584"/>
            </a:xfrm>
            <a:prstGeom prst="rect">
              <a:avLst/>
            </a:prstGeom>
          </p:spPr>
          <p:txBody>
            <a:bodyPr lIns="50800" tIns="50800" rIns="50800" bIns="50800" rtlCol="0" anchor="ctr"/>
            <a:lstStyle/>
            <a:p>
              <a:pPr marL="0" lvl="0" indent="0" algn="ctr">
                <a:lnSpc>
                  <a:spcPts val="3640"/>
                </a:lnSpc>
                <a:spcBef>
                  <a:spcPct val="0"/>
                </a:spcBef>
              </a:pPr>
              <a:endParaRPr/>
            </a:p>
          </p:txBody>
        </p:sp>
      </p:grpSp>
      <p:sp>
        <p:nvSpPr>
          <p:cNvPr id="5" name="TextBox 5"/>
          <p:cNvSpPr txBox="1"/>
          <p:nvPr/>
        </p:nvSpPr>
        <p:spPr>
          <a:xfrm>
            <a:off x="1028700" y="1939028"/>
            <a:ext cx="7408663" cy="869086"/>
          </a:xfrm>
          <a:prstGeom prst="rect">
            <a:avLst/>
          </a:prstGeom>
        </p:spPr>
        <p:txBody>
          <a:bodyPr lIns="0" tIns="0" rIns="0" bIns="0" rtlCol="0" anchor="t">
            <a:spAutoFit/>
          </a:bodyPr>
          <a:lstStyle/>
          <a:p>
            <a:pPr marL="0" lvl="0" indent="0" algn="l">
              <a:lnSpc>
                <a:spcPts val="6849"/>
              </a:lnSpc>
              <a:spcBef>
                <a:spcPct val="0"/>
              </a:spcBef>
            </a:pPr>
            <a:r>
              <a:rPr lang="en-US" sz="5707" b="1">
                <a:solidFill>
                  <a:srgbClr val="101010"/>
                </a:solidFill>
                <a:latin typeface="Montserrat Bold"/>
                <a:ea typeface="Montserrat Bold"/>
                <a:cs typeface="Montserrat Bold"/>
                <a:sym typeface="Montserrat Bold"/>
              </a:rPr>
              <a:t>Proposed Solutions</a:t>
            </a:r>
          </a:p>
        </p:txBody>
      </p:sp>
      <p:sp>
        <p:nvSpPr>
          <p:cNvPr id="6" name="Freeform 6"/>
          <p:cNvSpPr/>
          <p:nvPr/>
        </p:nvSpPr>
        <p:spPr>
          <a:xfrm rot="-1898322">
            <a:off x="13269694" y="-2151567"/>
            <a:ext cx="5588867" cy="7740857"/>
          </a:xfrm>
          <a:custGeom>
            <a:avLst/>
            <a:gdLst>
              <a:gd name="connsiteX0" fmla="*/ 0 w 8774178"/>
              <a:gd name="connsiteY0" fmla="*/ 0 h 8866021"/>
              <a:gd name="connsiteX1" fmla="*/ 8774178 w 8774178"/>
              <a:gd name="connsiteY1" fmla="*/ 0 h 8866021"/>
              <a:gd name="connsiteX2" fmla="*/ 3127505 w 8774178"/>
              <a:gd name="connsiteY2" fmla="*/ 8866021 h 8866021"/>
              <a:gd name="connsiteX3" fmla="*/ 0 w 8774178"/>
              <a:gd name="connsiteY3" fmla="*/ 8796168 h 8866021"/>
              <a:gd name="connsiteX4" fmla="*/ 0 w 8774178"/>
              <a:gd name="connsiteY4" fmla="*/ 0 h 8866021"/>
              <a:gd name="connsiteX0" fmla="*/ 48909 w 8774178"/>
              <a:gd name="connsiteY0" fmla="*/ 1057469 h 8866021"/>
              <a:gd name="connsiteX1" fmla="*/ 8774178 w 8774178"/>
              <a:gd name="connsiteY1" fmla="*/ 0 h 8866021"/>
              <a:gd name="connsiteX2" fmla="*/ 3127505 w 8774178"/>
              <a:gd name="connsiteY2" fmla="*/ 8866021 h 8866021"/>
              <a:gd name="connsiteX3" fmla="*/ 0 w 8774178"/>
              <a:gd name="connsiteY3" fmla="*/ 8796168 h 8866021"/>
              <a:gd name="connsiteX4" fmla="*/ 48909 w 8774178"/>
              <a:gd name="connsiteY4" fmla="*/ 1057469 h 8866021"/>
              <a:gd name="connsiteX0" fmla="*/ 48909 w 5588867"/>
              <a:gd name="connsiteY0" fmla="*/ 0 h 7808552"/>
              <a:gd name="connsiteX1" fmla="*/ 5588867 w 5588867"/>
              <a:gd name="connsiteY1" fmla="*/ 3657613 h 7808552"/>
              <a:gd name="connsiteX2" fmla="*/ 3127505 w 5588867"/>
              <a:gd name="connsiteY2" fmla="*/ 7808552 h 7808552"/>
              <a:gd name="connsiteX3" fmla="*/ 0 w 5588867"/>
              <a:gd name="connsiteY3" fmla="*/ 7738699 h 7808552"/>
              <a:gd name="connsiteX4" fmla="*/ 48909 w 5588867"/>
              <a:gd name="connsiteY4" fmla="*/ 0 h 7808552"/>
              <a:gd name="connsiteX0" fmla="*/ 7199 w 5588867"/>
              <a:gd name="connsiteY0" fmla="*/ 0 h 7740857"/>
              <a:gd name="connsiteX1" fmla="*/ 5588867 w 5588867"/>
              <a:gd name="connsiteY1" fmla="*/ 3589918 h 7740857"/>
              <a:gd name="connsiteX2" fmla="*/ 3127505 w 5588867"/>
              <a:gd name="connsiteY2" fmla="*/ 7740857 h 7740857"/>
              <a:gd name="connsiteX3" fmla="*/ 0 w 5588867"/>
              <a:gd name="connsiteY3" fmla="*/ 7671004 h 7740857"/>
              <a:gd name="connsiteX4" fmla="*/ 7199 w 5588867"/>
              <a:gd name="connsiteY4" fmla="*/ 0 h 7740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8867" h="7740857">
                <a:moveTo>
                  <a:pt x="7199" y="0"/>
                </a:moveTo>
                <a:lnTo>
                  <a:pt x="5588867" y="3589918"/>
                </a:lnTo>
                <a:lnTo>
                  <a:pt x="3127505" y="7740857"/>
                </a:lnTo>
                <a:lnTo>
                  <a:pt x="0" y="7671004"/>
                </a:lnTo>
                <a:cubicBezTo>
                  <a:pt x="2400" y="5114003"/>
                  <a:pt x="4799" y="2557001"/>
                  <a:pt x="7199" y="0"/>
                </a:cubicBezTo>
                <a:close/>
              </a:path>
            </a:pathLst>
          </a:custGeom>
          <a:blipFill>
            <a:blip r:embed="rId2"/>
            <a:stretch>
              <a:fillRect/>
            </a:stretch>
          </a:blipFill>
        </p:spPr>
      </p:sp>
      <p:sp>
        <p:nvSpPr>
          <p:cNvPr id="7" name="TextBox 7"/>
          <p:cNvSpPr txBox="1"/>
          <p:nvPr/>
        </p:nvSpPr>
        <p:spPr>
          <a:xfrm>
            <a:off x="1347315" y="3120848"/>
            <a:ext cx="17391269" cy="6137452"/>
          </a:xfrm>
          <a:prstGeom prst="rect">
            <a:avLst/>
          </a:prstGeom>
        </p:spPr>
        <p:txBody>
          <a:bodyPr lIns="0" tIns="0" rIns="0" bIns="0" rtlCol="0" anchor="t">
            <a:spAutoFit/>
          </a:bodyPr>
          <a:lstStyle/>
          <a:p>
            <a:pPr algn="l">
              <a:lnSpc>
                <a:spcPts val="3490"/>
              </a:lnSpc>
            </a:pPr>
            <a:r>
              <a:rPr lang="en-US" sz="2493">
                <a:solidFill>
                  <a:srgbClr val="101010"/>
                </a:solidFill>
                <a:latin typeface="Canva Sans"/>
                <a:ea typeface="Canva Sans"/>
                <a:cs typeface="Canva Sans"/>
                <a:sym typeface="Canva Sans"/>
              </a:rPr>
              <a:t>Replace Outdated Network Components</a:t>
            </a:r>
          </a:p>
          <a:p>
            <a:pPr marL="538244" lvl="1" indent="-269122" algn="l">
              <a:lnSpc>
                <a:spcPts val="3490"/>
              </a:lnSpc>
              <a:buFont typeface="Arial"/>
              <a:buChar char="•"/>
            </a:pPr>
            <a:r>
              <a:rPr lang="en-US" sz="2493">
                <a:solidFill>
                  <a:srgbClr val="101010"/>
                </a:solidFill>
                <a:latin typeface="Canva Sans"/>
                <a:ea typeface="Canva Sans"/>
                <a:cs typeface="Canva Sans"/>
                <a:sym typeface="Canva Sans"/>
              </a:rPr>
              <a:t>Deploy smart or managed switches with VLAN support.</a:t>
            </a:r>
          </a:p>
          <a:p>
            <a:pPr marL="538244" lvl="1" indent="-269122" algn="l">
              <a:lnSpc>
                <a:spcPts val="3490"/>
              </a:lnSpc>
              <a:buFont typeface="Arial"/>
              <a:buChar char="•"/>
            </a:pPr>
            <a:r>
              <a:rPr lang="en-US" sz="2493">
                <a:solidFill>
                  <a:srgbClr val="101010"/>
                </a:solidFill>
                <a:latin typeface="Canva Sans"/>
                <a:ea typeface="Canva Sans"/>
                <a:cs typeface="Canva Sans"/>
                <a:sym typeface="Canva Sans"/>
              </a:rPr>
              <a:t>Install modern routers and wireless access points that support higher throughput and </a:t>
            </a:r>
            <a:r>
              <a:rPr lang="en-US" sz="2493">
                <a:solidFill>
                  <a:srgbClr val="000000"/>
                </a:solidFill>
                <a:latin typeface="Canva Sans"/>
                <a:ea typeface="Canva Sans"/>
                <a:cs typeface="Canva Sans"/>
                <a:sym typeface="Canva Sans"/>
              </a:rPr>
              <a:t>security protocols</a:t>
            </a:r>
          </a:p>
          <a:p>
            <a:pPr algn="l">
              <a:lnSpc>
                <a:spcPts val="3490"/>
              </a:lnSpc>
            </a:pPr>
            <a:r>
              <a:rPr lang="en-US" sz="2493">
                <a:solidFill>
                  <a:srgbClr val="101010"/>
                </a:solidFill>
                <a:latin typeface="Canva Sans"/>
                <a:ea typeface="Canva Sans"/>
                <a:cs typeface="Canva Sans"/>
                <a:sym typeface="Canva Sans"/>
              </a:rPr>
              <a:t>       (WPA3, etc.).</a:t>
            </a:r>
          </a:p>
          <a:p>
            <a:pPr marL="538244" lvl="1" indent="-269122" algn="l">
              <a:lnSpc>
                <a:spcPts val="3490"/>
              </a:lnSpc>
              <a:buFont typeface="Arial"/>
              <a:buChar char="•"/>
            </a:pPr>
            <a:r>
              <a:rPr lang="en-US" sz="2493">
                <a:solidFill>
                  <a:srgbClr val="101010"/>
                </a:solidFill>
                <a:latin typeface="Canva Sans"/>
                <a:ea typeface="Canva Sans"/>
                <a:cs typeface="Canva Sans"/>
                <a:sym typeface="Canva Sans"/>
              </a:rPr>
              <a:t>Decommission legacy hubs and outdated hardware.</a:t>
            </a:r>
          </a:p>
          <a:p>
            <a:pPr marL="538244" lvl="1" indent="-269122" algn="l">
              <a:lnSpc>
                <a:spcPts val="3490"/>
              </a:lnSpc>
              <a:buFont typeface="Arial"/>
              <a:buChar char="•"/>
            </a:pPr>
            <a:r>
              <a:rPr lang="en-US" sz="2493">
                <a:solidFill>
                  <a:srgbClr val="101010"/>
                </a:solidFill>
                <a:latin typeface="Canva Sans"/>
                <a:ea typeface="Canva Sans"/>
                <a:cs typeface="Canva Sans"/>
                <a:sym typeface="Canva Sans"/>
              </a:rPr>
              <a:t>Ensure all devices receive firmware updates and are vendor-supported.</a:t>
            </a:r>
          </a:p>
          <a:p>
            <a:pPr algn="l">
              <a:lnSpc>
                <a:spcPts val="3490"/>
              </a:lnSpc>
            </a:pPr>
            <a:endParaRPr lang="en-US" sz="2493">
              <a:solidFill>
                <a:srgbClr val="101010"/>
              </a:solidFill>
              <a:latin typeface="Canva Sans"/>
              <a:ea typeface="Canva Sans"/>
              <a:cs typeface="Canva Sans"/>
              <a:sym typeface="Canva Sans"/>
            </a:endParaRPr>
          </a:p>
          <a:p>
            <a:pPr algn="l">
              <a:lnSpc>
                <a:spcPts val="3490"/>
              </a:lnSpc>
            </a:pPr>
            <a:r>
              <a:rPr lang="en-US" sz="2493">
                <a:solidFill>
                  <a:srgbClr val="101010"/>
                </a:solidFill>
                <a:latin typeface="Canva Sans"/>
                <a:ea typeface="Canva Sans"/>
                <a:cs typeface="Canva Sans"/>
                <a:sym typeface="Canva Sans"/>
              </a:rPr>
              <a:t>Redesign and Upgrade Cabling Infrastructure</a:t>
            </a:r>
          </a:p>
          <a:p>
            <a:pPr marL="564467" lvl="1" indent="-282234" algn="l">
              <a:lnSpc>
                <a:spcPts val="3660"/>
              </a:lnSpc>
              <a:buFont typeface="Arial"/>
              <a:buChar char="•"/>
            </a:pPr>
            <a:r>
              <a:rPr lang="en-US" sz="2614">
                <a:solidFill>
                  <a:srgbClr val="101010"/>
                </a:solidFill>
                <a:latin typeface="Canva Sans"/>
                <a:ea typeface="Canva Sans"/>
                <a:cs typeface="Canva Sans"/>
                <a:sym typeface="Canva Sans"/>
              </a:rPr>
              <a:t>Replace all damaged or unplugged CAT5 cables with CAT6 for higher bandwidth and reduced signal loss.</a:t>
            </a:r>
          </a:p>
          <a:p>
            <a:pPr marL="538244" lvl="1" indent="-269122" algn="l">
              <a:lnSpc>
                <a:spcPts val="3490"/>
              </a:lnSpc>
              <a:buFont typeface="Arial"/>
              <a:buChar char="•"/>
            </a:pPr>
            <a:r>
              <a:rPr lang="en-US" sz="2493">
                <a:solidFill>
                  <a:srgbClr val="101010"/>
                </a:solidFill>
                <a:latin typeface="Canva Sans"/>
                <a:ea typeface="Canva Sans"/>
                <a:cs typeface="Canva Sans"/>
                <a:sym typeface="Canva Sans"/>
              </a:rPr>
              <a:t>Implement structured cabling systems with proper routing and cable trays.</a:t>
            </a:r>
          </a:p>
          <a:p>
            <a:pPr marL="538244" lvl="1" indent="-269122" algn="l">
              <a:lnSpc>
                <a:spcPts val="3490"/>
              </a:lnSpc>
              <a:buFont typeface="Arial"/>
              <a:buChar char="•"/>
            </a:pPr>
            <a:r>
              <a:rPr lang="en-US" sz="2493">
                <a:solidFill>
                  <a:srgbClr val="101010"/>
                </a:solidFill>
                <a:latin typeface="Canva Sans"/>
                <a:ea typeface="Canva Sans"/>
                <a:cs typeface="Canva Sans"/>
                <a:sym typeface="Canva Sans"/>
              </a:rPr>
              <a:t>Label all cables clearly for easier maintenance and future troubleshooting.</a:t>
            </a:r>
          </a:p>
          <a:p>
            <a:pPr marL="538244" lvl="1" indent="-269122" algn="l">
              <a:lnSpc>
                <a:spcPts val="3490"/>
              </a:lnSpc>
              <a:buFont typeface="Arial"/>
              <a:buChar char="•"/>
            </a:pPr>
            <a:r>
              <a:rPr lang="en-US" sz="2493">
                <a:solidFill>
                  <a:srgbClr val="101010"/>
                </a:solidFill>
                <a:latin typeface="Canva Sans"/>
                <a:ea typeface="Canva Sans"/>
                <a:cs typeface="Canva Sans"/>
                <a:sym typeface="Canva Sans"/>
              </a:rPr>
              <a:t>Follow proper topology standards to reduce collisions and loops.</a:t>
            </a:r>
          </a:p>
          <a:p>
            <a:pPr algn="l">
              <a:lnSpc>
                <a:spcPts val="3490"/>
              </a:lnSpc>
            </a:pPr>
            <a:endParaRPr lang="en-US" sz="2493">
              <a:solidFill>
                <a:srgbClr val="101010"/>
              </a:solidFill>
              <a:latin typeface="Canva Sans"/>
              <a:ea typeface="Canva Sans"/>
              <a:cs typeface="Canva Sans"/>
              <a:sym typeface="Canva Sans"/>
            </a:endParaRPr>
          </a:p>
          <a:p>
            <a:pPr algn="l">
              <a:lnSpc>
                <a:spcPts val="3490"/>
              </a:lnSpc>
            </a:pPr>
            <a:endParaRPr lang="en-US" sz="2493">
              <a:solidFill>
                <a:srgbClr val="101010"/>
              </a:solidFill>
              <a:latin typeface="Canva Sans"/>
              <a:ea typeface="Canva Sans"/>
              <a:cs typeface="Canva Sans"/>
              <a:sym typeface="Canva Sans"/>
            </a:endParaRPr>
          </a:p>
        </p:txBody>
      </p:sp>
      <p:grpSp>
        <p:nvGrpSpPr>
          <p:cNvPr id="8" name="Group 8"/>
          <p:cNvGrpSpPr/>
          <p:nvPr/>
        </p:nvGrpSpPr>
        <p:grpSpPr>
          <a:xfrm>
            <a:off x="859338" y="3168473"/>
            <a:ext cx="338723" cy="33872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0" name="TextBox 10"/>
            <p:cNvSpPr txBox="1"/>
            <p:nvPr/>
          </p:nvSpPr>
          <p:spPr>
            <a:xfrm>
              <a:off x="76200" y="38100"/>
              <a:ext cx="660400" cy="698500"/>
            </a:xfrm>
            <a:prstGeom prst="rect">
              <a:avLst/>
            </a:prstGeom>
          </p:spPr>
          <p:txBody>
            <a:bodyPr lIns="46023" tIns="46023" rIns="46023" bIns="46023" rtlCol="0" anchor="ctr"/>
            <a:lstStyle/>
            <a:p>
              <a:pPr algn="ctr">
                <a:lnSpc>
                  <a:spcPts val="2659"/>
                </a:lnSpc>
                <a:spcBef>
                  <a:spcPct val="0"/>
                </a:spcBef>
              </a:pPr>
              <a:endParaRPr/>
            </a:p>
          </p:txBody>
        </p:sp>
      </p:grpSp>
      <p:grpSp>
        <p:nvGrpSpPr>
          <p:cNvPr id="11" name="Group 11"/>
          <p:cNvGrpSpPr/>
          <p:nvPr/>
        </p:nvGrpSpPr>
        <p:grpSpPr>
          <a:xfrm>
            <a:off x="859338" y="6251058"/>
            <a:ext cx="338723" cy="33872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3" name="TextBox 13"/>
            <p:cNvSpPr txBox="1"/>
            <p:nvPr/>
          </p:nvSpPr>
          <p:spPr>
            <a:xfrm>
              <a:off x="76200" y="38100"/>
              <a:ext cx="660400" cy="698500"/>
            </a:xfrm>
            <a:prstGeom prst="rect">
              <a:avLst/>
            </a:prstGeom>
          </p:spPr>
          <p:txBody>
            <a:bodyPr lIns="46023" tIns="46023" rIns="46023" bIns="46023" rtlCol="0" anchor="ctr"/>
            <a:lstStyle/>
            <a:p>
              <a:pPr algn="ctr">
                <a:lnSpc>
                  <a:spcPts val="2659"/>
                </a:lnSpc>
                <a:spcBef>
                  <a:spcPct val="0"/>
                </a:spcBef>
              </a:pPr>
              <a:endParaRPr/>
            </a:p>
          </p:txBody>
        </p:sp>
      </p:grpSp>
    </p:spTree>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2003</Words>
  <Application>Microsoft Office PowerPoint</Application>
  <PresentationFormat>Custom</PresentationFormat>
  <Paragraphs>248</Paragraphs>
  <Slides>18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IBM Plex Sans Bold</vt:lpstr>
      <vt:lpstr>Montserrat Bold</vt:lpstr>
      <vt:lpstr>IBM Plex Sans</vt:lpstr>
      <vt:lpstr>Canva Sans</vt:lpstr>
      <vt:lpstr>Be Vietnam Ultra-Bold</vt:lpstr>
      <vt:lpstr>Canva Sans Bold</vt:lpstr>
      <vt:lpstr>Montserrat</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Violet Professional Modern Technology Pitch Deck Presentation</dc:title>
  <cp:lastModifiedBy>Piyusha Akash</cp:lastModifiedBy>
  <cp:revision>3</cp:revision>
  <dcterms:created xsi:type="dcterms:W3CDTF">2006-08-16T00:00:00Z</dcterms:created>
  <dcterms:modified xsi:type="dcterms:W3CDTF">2025-07-08T21:21:49Z</dcterms:modified>
  <dc:identifier>DAGsmQ4KBRM</dc:identifier>
</cp:coreProperties>
</file>